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handoutMasterIdLst>
    <p:handoutMasterId r:id="rId44"/>
  </p:handoutMasterIdLst>
  <p:sldIdLst>
    <p:sldId id="264" r:id="rId2"/>
    <p:sldId id="339" r:id="rId3"/>
    <p:sldId id="340" r:id="rId4"/>
    <p:sldId id="332" r:id="rId5"/>
    <p:sldId id="333" r:id="rId6"/>
    <p:sldId id="334" r:id="rId7"/>
    <p:sldId id="337" r:id="rId8"/>
    <p:sldId id="335" r:id="rId9"/>
    <p:sldId id="336" r:id="rId10"/>
    <p:sldId id="338" r:id="rId11"/>
    <p:sldId id="341" r:id="rId12"/>
    <p:sldId id="342" r:id="rId13"/>
    <p:sldId id="343" r:id="rId14"/>
    <p:sldId id="344" r:id="rId15"/>
    <p:sldId id="345" r:id="rId16"/>
    <p:sldId id="323" r:id="rId17"/>
    <p:sldId id="324" r:id="rId18"/>
    <p:sldId id="346" r:id="rId19"/>
    <p:sldId id="347" r:id="rId20"/>
    <p:sldId id="360" r:id="rId21"/>
    <p:sldId id="361" r:id="rId22"/>
    <p:sldId id="362" r:id="rId23"/>
    <p:sldId id="364" r:id="rId24"/>
    <p:sldId id="331" r:id="rId25"/>
    <p:sldId id="348" r:id="rId26"/>
    <p:sldId id="349" r:id="rId27"/>
    <p:sldId id="366" r:id="rId28"/>
    <p:sldId id="352" r:id="rId29"/>
    <p:sldId id="329" r:id="rId30"/>
    <p:sldId id="350" r:id="rId31"/>
    <p:sldId id="351" r:id="rId32"/>
    <p:sldId id="367" r:id="rId33"/>
    <p:sldId id="326" r:id="rId34"/>
    <p:sldId id="353" r:id="rId35"/>
    <p:sldId id="355" r:id="rId36"/>
    <p:sldId id="356" r:id="rId37"/>
    <p:sldId id="357" r:id="rId38"/>
    <p:sldId id="354" r:id="rId39"/>
    <p:sldId id="358" r:id="rId40"/>
    <p:sldId id="359" r:id="rId41"/>
    <p:sldId id="269"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3025" autoAdjust="0"/>
  </p:normalViewPr>
  <p:slideViewPr>
    <p:cSldViewPr snapToGrid="0">
      <p:cViewPr varScale="1">
        <p:scale>
          <a:sx n="82" d="100"/>
          <a:sy n="82" d="100"/>
        </p:scale>
        <p:origin x="10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11/4/2021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11/4/2021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9</a:t>
            </a:fld>
            <a:endParaRPr lang="en-US"/>
          </a:p>
        </p:txBody>
      </p:sp>
    </p:spTree>
    <p:extLst>
      <p:ext uri="{BB962C8B-B14F-4D97-AF65-F5344CB8AC3E}">
        <p14:creationId xmlns:p14="http://schemas.microsoft.com/office/powerpoint/2010/main" val="21680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10</a:t>
            </a:fld>
            <a:endParaRPr lang="en-US"/>
          </a:p>
        </p:txBody>
      </p:sp>
    </p:spTree>
    <p:extLst>
      <p:ext uri="{BB962C8B-B14F-4D97-AF65-F5344CB8AC3E}">
        <p14:creationId xmlns:p14="http://schemas.microsoft.com/office/powerpoint/2010/main" val="83754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11</a:t>
            </a:fld>
            <a:endParaRPr lang="en-US"/>
          </a:p>
        </p:txBody>
      </p:sp>
    </p:spTree>
    <p:extLst>
      <p:ext uri="{BB962C8B-B14F-4D97-AF65-F5344CB8AC3E}">
        <p14:creationId xmlns:p14="http://schemas.microsoft.com/office/powerpoint/2010/main" val="347938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14</a:t>
            </a:fld>
            <a:endParaRPr lang="en-US"/>
          </a:p>
        </p:txBody>
      </p:sp>
    </p:spTree>
    <p:extLst>
      <p:ext uri="{BB962C8B-B14F-4D97-AF65-F5344CB8AC3E}">
        <p14:creationId xmlns:p14="http://schemas.microsoft.com/office/powerpoint/2010/main" val="202226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19</a:t>
            </a:fld>
            <a:endParaRPr lang="en-US"/>
          </a:p>
        </p:txBody>
      </p:sp>
    </p:spTree>
    <p:extLst>
      <p:ext uri="{BB962C8B-B14F-4D97-AF65-F5344CB8AC3E}">
        <p14:creationId xmlns:p14="http://schemas.microsoft.com/office/powerpoint/2010/main" val="276068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27</a:t>
            </a:fld>
            <a:endParaRPr lang="en-US"/>
          </a:p>
        </p:txBody>
      </p:sp>
    </p:spTree>
    <p:extLst>
      <p:ext uri="{BB962C8B-B14F-4D97-AF65-F5344CB8AC3E}">
        <p14:creationId xmlns:p14="http://schemas.microsoft.com/office/powerpoint/2010/main" val="134732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40</a:t>
            </a:fld>
            <a:endParaRPr lang="en-US"/>
          </a:p>
        </p:txBody>
      </p:sp>
    </p:spTree>
    <p:extLst>
      <p:ext uri="{BB962C8B-B14F-4D97-AF65-F5344CB8AC3E}">
        <p14:creationId xmlns:p14="http://schemas.microsoft.com/office/powerpoint/2010/main" val="276578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41</a:t>
            </a:fld>
            <a:endParaRPr lang="en-US"/>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11/4/2021</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11/4/2021</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11/4/2021</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11/4/2021</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4181976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prevention@daodas.sc.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ncweb.pire.org/scdocumen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daodas.stepprogram@daodas.sc.gov"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daodas.sc.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lassroomclipboard.com/830067/Test/C3C50C36-48CC-4FE8-9343-B1A289F34409"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daodas.sc.gov/training/calendar/daodas-tall-cop-drug-trends-training-113021/" TargetMode="External"/><Relationship Id="rId2" Type="http://schemas.openxmlformats.org/officeDocument/2006/relationships/image" Target="https://files.constantcontact.com/5e8d8d76201/c5262da5-9018-49d3-9992-77bbe5341c34.jpg" TargetMode="External"/><Relationship Id="rId1" Type="http://schemas.openxmlformats.org/officeDocument/2006/relationships/slideLayout" Target="../slideLayouts/slideLayout3.xml"/><Relationship Id="rId4" Type="http://schemas.openxmlformats.org/officeDocument/2006/relationships/hyperlink" Target="https://www.daodas.sc.gov/training/calendar/daodas-tall-cop-drug-trends-training-1222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nllea.org/Event/Registration?id=14" TargetMode="External"/><Relationship Id="rId2" Type="http://schemas.openxmlformats.org/officeDocument/2006/relationships/image" Target="https://files.constantcontact.com/c1247982301/c2730a2c-4220-4baf-ac58-f11005b98042.p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adca.org/forum2022"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lifesaversconference.org/"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x-summit.com/"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alcoholpolicyconference.org/event-details/alcohol-policy-19-ap19-conferenc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justplainkillers.com/toolkit/"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mailto:hampton.miller@chernoffnewman.com" TargetMode="External"/><Relationship Id="rId4" Type="http://schemas.openxmlformats.org/officeDocument/2006/relationships/hyperlink" Target="https://justplainkillers.com/dat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gcc02.safelinks.protection.outlook.com/?url=http%3A%2F%2Fwww.getsmartaboutdrugs.gov%2Fpublications&amp;data=04%7C01%7Cmnienhius%40daodas.sc.gov%7C23c3b10d711641ce543c08d99e2fec0b%7Ce9f8d01480d84f27b0d6c3d6c085fcdd%7C0%7C0%7C637714751060723546%7CUnknown%7CTWFpbGZsb3d8eyJWIjoiMC4wLjAwMDAiLCJQIjoiV2luMzIiLCJBTiI6Ik1haWwiLCJXVCI6Mn0%3D%7C3000&amp;sdata=O3VSvZBfWKnCNlnOsfXrTZ9jlUE%2BPfQbxXLoGUt3sYo%3D&amp;reserved=0" TargetMode="External"/><Relationship Id="rId2" Type="http://schemas.openxmlformats.org/officeDocument/2006/relationships/hyperlink" Target="https://gcc02.safelinks.protection.outlook.com/?url=https%3A%2F%2Fwww.getsmartaboutdrugs.gov%2Fsites%2Fgetsmartaboutdrugs.com%2Ffiles%2Fpublications%2FGUDF_Guide_508.pdf&amp;data=04%7C01%7Cmnienhius%40daodas.sc.gov%7C23c3b10d711641ce543c08d99e2fec0b%7Ce9f8d01480d84f27b0d6c3d6c085fcdd%7C0%7C0%7C637714751060723546%7CUnknown%7CTWFpbGZsb3d8eyJWIjoiMC4wLjAwMDAiLCJQIjoiV2luMzIiLCJBTiI6Ik1haWwiLCJXVCI6Mn0%3D%7C3000&amp;sdata=5Ew03fsNfurR7k3MkNOIweSrqXdAzELq8EXo6umP1jc%3D&amp;reserved=0"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k12dive.com/news/tracking-how-the-coronavirus-is-impacting-school-districts/578628/?utm_source=Sailthru&amp;utm_medium=email&amp;utm_campaign=Issue:%202021-10-19%20K-12%20Dive%20%5Bissue:37439%5D&amp;utm_term=K-12%20Dive" TargetMode="External"/><Relationship Id="rId2" Type="http://schemas.openxmlformats.org/officeDocument/2006/relationships/hyperlink" Target="https://gcc02.safelinks.protection.outlook.com/?url=https%3A%2F%2Fstore.samhsa.gov%2Fproduct%2Fpreventing-marijuana-use-among-youth%2FPEP21-06-01-001&amp;data=04%7C01%7Cmnienhius%40daodas.sc.gov%7C860a2513750c4b203c8308d993eef024%7Ce9f8d01480d84f27b0d6c3d6c085fcdd%7C0%7C0%7C637703476868386231%7CUnknown%7CTWFpbGZsb3d8eyJWIjoiMC4wLjAwMDAiLCJQIjoiV2luMzIiLCJBTiI6Ik1haWwiLCJXVCI6Mn0%3D%7C3000&amp;sdata=puLOcJrsXpRiIGxLM7nI8onFjF%2FpmAFIl8unxus9LQI%3D&amp;reserved=0" TargetMode="External"/><Relationship Id="rId1" Type="http://schemas.openxmlformats.org/officeDocument/2006/relationships/slideLayout" Target="../slideLayouts/slideLayout3.xml"/><Relationship Id="rId4" Type="http://schemas.openxmlformats.org/officeDocument/2006/relationships/hyperlink" Target="https://gcc02.safelinks.protection.outlook.com/?url=https%3A%2F%2Fwww2.ed.gov%2Fdocuments%2Fstudents%2Fsupporting-child-student-social-emotional-behavioral-mental-health.pdf&amp;data=04%7C01%7Cmnienhius%40daodas.sc.gov%7Ca32419c4549b42c447c908d9932ebae0%7Ce9f8d01480d84f27b0d6c3d6c085fcdd%7C0%7C0%7C637702651291179249%7CUnknown%7CTWFpbGZsb3d8eyJWIjoiMC4wLjAwMDAiLCJQIjoiV2luMzIiLCJBTiI6Ik1haWwiLCJXVCI6Mn0%3D%7C3000&amp;sdata=xwZfgI5yqE1afZkqhm8vUftcCi6mcq%2BuPf6i%2FY20k1c%3D&amp;reserved=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teens.drugabuse.gov/teachers/lessonplans/legit-accessing-valid-and-reliable-health-informatio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11/4/2021</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Updates</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a:p>
            <a:pPr algn="ctr"/>
            <a:r>
              <a:rPr lang="en-US" sz="2200" b="1" dirty="0">
                <a:solidFill>
                  <a:schemeClr val="tx2">
                    <a:lumMod val="50000"/>
                  </a:schemeClr>
                </a:solidFill>
              </a:rPr>
              <a:t>November 4, 2021</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1DEFBB-2A18-4A32-85C7-DE36620FEF9C}"/>
              </a:ext>
            </a:extLst>
          </p:cNvPr>
          <p:cNvSpPr>
            <a:spLocks noGrp="1"/>
          </p:cNvSpPr>
          <p:nvPr>
            <p:ph idx="1"/>
          </p:nvPr>
        </p:nvSpPr>
        <p:spPr>
          <a:xfrm>
            <a:off x="236668" y="1120871"/>
            <a:ext cx="11779624" cy="5548869"/>
          </a:xfrm>
        </p:spPr>
        <p:txBody>
          <a:bodyPr/>
          <a:lstStyle/>
          <a:p>
            <a:r>
              <a:rPr lang="en-US" dirty="0"/>
              <a:t>Simplest Approach - Survey entire middle and high school student body.</a:t>
            </a:r>
          </a:p>
          <a:p>
            <a:r>
              <a:rPr lang="en-US" dirty="0"/>
              <a:t>Otherwise, recommendation is to survey at least 7th, 9th and 11th grade students.</a:t>
            </a:r>
          </a:p>
          <a:p>
            <a:r>
              <a:rPr lang="en-US" dirty="0"/>
              <a:t>Sites are encouraged to go beyond their 2018 sampling plan (those who conducted CTC previously) to include more schools and grades when possible.</a:t>
            </a:r>
          </a:p>
          <a:p>
            <a:r>
              <a:rPr lang="en-US" dirty="0"/>
              <a:t>At minimum, surveying the same schools and grades that they did in 2018 would ensure stronger data comparisons.</a:t>
            </a:r>
          </a:p>
          <a:p>
            <a:r>
              <a:rPr lang="en-US" dirty="0"/>
              <a:t>Responsibilities:</a:t>
            </a:r>
          </a:p>
          <a:p>
            <a:r>
              <a:rPr lang="en-US" dirty="0"/>
              <a:t>District </a:t>
            </a:r>
          </a:p>
          <a:p>
            <a:pPr lvl="1"/>
            <a:r>
              <a:rPr lang="en-US" sz="2000" dirty="0"/>
              <a:t>Determine the type of consent procedures and ensure parental consent is addressed.</a:t>
            </a:r>
          </a:p>
          <a:p>
            <a:r>
              <a:rPr lang="en-US" dirty="0"/>
              <a:t>Schools</a:t>
            </a:r>
          </a:p>
          <a:p>
            <a:pPr lvl="1"/>
            <a:r>
              <a:rPr lang="en-US" sz="2000" dirty="0"/>
              <a:t>Identify a contact person to work with local drug authority.</a:t>
            </a:r>
          </a:p>
          <a:p>
            <a:pPr lvl="1"/>
            <a:r>
              <a:rPr lang="en-US" sz="2000" dirty="0"/>
              <a:t>Administer the survey as per the instructions.</a:t>
            </a:r>
          </a:p>
          <a:p>
            <a:r>
              <a:rPr lang="en-US" dirty="0"/>
              <a:t>Classroom Teachers </a:t>
            </a:r>
          </a:p>
          <a:p>
            <a:pPr lvl="1"/>
            <a:r>
              <a:rPr lang="en-US" sz="2000" dirty="0"/>
              <a:t>Read a written statement about the survey and review the classroom survey instructions.</a:t>
            </a:r>
          </a:p>
          <a:p>
            <a:pPr lvl="1"/>
            <a:r>
              <a:rPr lang="en-US" sz="2000" dirty="0"/>
              <a:t>Ensure that students whose parents refused consent do not participate in the study.</a:t>
            </a:r>
          </a:p>
          <a:p>
            <a:endParaRPr lang="en-US" dirty="0"/>
          </a:p>
        </p:txBody>
      </p:sp>
      <p:sp>
        <p:nvSpPr>
          <p:cNvPr id="3" name="Date Placeholder 2">
            <a:extLst>
              <a:ext uri="{FF2B5EF4-FFF2-40B4-BE49-F238E27FC236}">
                <a16:creationId xmlns:a16="http://schemas.microsoft.com/office/drawing/2014/main" id="{F534F9EC-C304-413A-9494-3B0AD7CFE4FD}"/>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Rectangle 3">
            <a:extLst>
              <a:ext uri="{FF2B5EF4-FFF2-40B4-BE49-F238E27FC236}">
                <a16:creationId xmlns:a16="http://schemas.microsoft.com/office/drawing/2014/main" id="{5F7ED03E-CC5F-4243-95C4-10F34D0C72EB}"/>
              </a:ext>
            </a:extLst>
          </p:cNvPr>
          <p:cNvSpPr/>
          <p:nvPr/>
        </p:nvSpPr>
        <p:spPr>
          <a:xfrm>
            <a:off x="341389" y="720761"/>
            <a:ext cx="1820898" cy="461665"/>
          </a:xfrm>
          <a:prstGeom prst="rect">
            <a:avLst/>
          </a:prstGeom>
        </p:spPr>
        <p:txBody>
          <a:bodyPr wrap="square">
            <a:spAutoFit/>
          </a:bodyPr>
          <a:lstStyle/>
          <a:p>
            <a:r>
              <a:rPr lang="en-US" sz="2400" b="1" dirty="0">
                <a:solidFill>
                  <a:srgbClr val="00838B"/>
                </a:solidFill>
              </a:rPr>
              <a:t>CTC Survey </a:t>
            </a:r>
            <a:endParaRPr lang="en-US" sz="2400" dirty="0"/>
          </a:p>
        </p:txBody>
      </p:sp>
    </p:spTree>
    <p:extLst>
      <p:ext uri="{BB962C8B-B14F-4D97-AF65-F5344CB8AC3E}">
        <p14:creationId xmlns:p14="http://schemas.microsoft.com/office/powerpoint/2010/main" val="335733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47259-E3F9-4275-A9BD-D46D90BABA6C}"/>
              </a:ext>
            </a:extLst>
          </p:cNvPr>
          <p:cNvSpPr>
            <a:spLocks noGrp="1"/>
          </p:cNvSpPr>
          <p:nvPr>
            <p:ph idx="1"/>
          </p:nvPr>
        </p:nvSpPr>
        <p:spPr>
          <a:xfrm>
            <a:off x="355003" y="1463041"/>
            <a:ext cx="11553712" cy="4765638"/>
          </a:xfrm>
        </p:spPr>
        <p:txBody>
          <a:bodyPr/>
          <a:lstStyle/>
          <a:p>
            <a:r>
              <a:rPr lang="en-US" sz="1800" dirty="0"/>
              <a:t>Email sent out on October 1</a:t>
            </a:r>
            <a:r>
              <a:rPr lang="en-US" sz="1800" baseline="30000" dirty="0"/>
              <a:t>st</a:t>
            </a:r>
            <a:endParaRPr lang="en-US" sz="1800" dirty="0"/>
          </a:p>
          <a:p>
            <a:r>
              <a:rPr lang="en-US" sz="1800" b="1" dirty="0"/>
              <a:t>The study timeframe will take place between November 1, 2021 – January 21, 2022 or March 1, 2022 – May 13, 2022.  This is dependent upon which group you are in.  </a:t>
            </a:r>
            <a:endParaRPr lang="en-US" sz="1800" dirty="0"/>
          </a:p>
          <a:p>
            <a:pPr lvl="1"/>
            <a:r>
              <a:rPr lang="en-US" dirty="0"/>
              <a:t>Region 1 and 4 are November 1, 2021 – January 21, 2022. </a:t>
            </a:r>
            <a:r>
              <a:rPr lang="en-US" b="1" dirty="0"/>
              <a:t>If you are requesting an extension due to COVID, you must submit </a:t>
            </a:r>
            <a:r>
              <a:rPr lang="en-US" b="1" u="sng" dirty="0"/>
              <a:t>request in writing</a:t>
            </a:r>
            <a:r>
              <a:rPr lang="en-US" b="1" dirty="0"/>
              <a:t> to DAODAS (</a:t>
            </a:r>
            <a:r>
              <a:rPr lang="en-US" b="1" u="sng" dirty="0">
                <a:hlinkClick r:id="rId3"/>
              </a:rPr>
              <a:t>prevention@daodas.sc.gov</a:t>
            </a:r>
            <a:r>
              <a:rPr lang="en-US" b="1" dirty="0"/>
              <a:t>)  by January 7, 2022.  </a:t>
            </a:r>
            <a:r>
              <a:rPr lang="en-US" sz="1800" dirty="0"/>
              <a:t>Paperwork must be mailed (postmarked) to DAODAS by February 4, 2022.</a:t>
            </a:r>
          </a:p>
          <a:p>
            <a:pPr lvl="1"/>
            <a:r>
              <a:rPr lang="en-US" dirty="0"/>
              <a:t>Region 2 and 3 are March 1, 2022– May 13,2022. </a:t>
            </a:r>
            <a:r>
              <a:rPr lang="en-US" b="1" dirty="0"/>
              <a:t>If you are requesting an extension due to COVID, you must submit </a:t>
            </a:r>
            <a:r>
              <a:rPr lang="en-US" b="1" u="sng" dirty="0"/>
              <a:t>request in writing</a:t>
            </a:r>
            <a:r>
              <a:rPr lang="en-US" b="1" dirty="0"/>
              <a:t> to DAODAS (</a:t>
            </a:r>
            <a:r>
              <a:rPr lang="en-US" b="1" u="sng" dirty="0">
                <a:hlinkClick r:id="rId3"/>
              </a:rPr>
              <a:t>prevention@daodas.sc.gov</a:t>
            </a:r>
            <a:r>
              <a:rPr lang="en-US" b="1" dirty="0"/>
              <a:t>) by May 6, 2022. </a:t>
            </a:r>
            <a:r>
              <a:rPr lang="en-US" sz="1800" dirty="0"/>
              <a:t>Paperwork must be mailed (postmarked) to DAODAS by June 3, 2022.</a:t>
            </a:r>
          </a:p>
          <a:p>
            <a:r>
              <a:rPr lang="en-US" sz="1800" dirty="0"/>
              <a:t> </a:t>
            </a:r>
            <a:r>
              <a:rPr lang="en-US" sz="1800" b="1" dirty="0"/>
              <a:t>Regions 1 and 4 will need to complete the Annual </a:t>
            </a:r>
            <a:r>
              <a:rPr lang="en-US" sz="1800" b="1" dirty="0" err="1"/>
              <a:t>Synar</a:t>
            </a:r>
            <a:r>
              <a:rPr lang="en-US" sz="1800" b="1" dirty="0"/>
              <a:t> Study training on Relias between October 11 – 29, 2021.  More information to come</a:t>
            </a:r>
            <a:endParaRPr lang="en-US" sz="1800" dirty="0"/>
          </a:p>
          <a:p>
            <a:r>
              <a:rPr lang="en-US" sz="1800" b="1" dirty="0"/>
              <a:t>Regions 2 and 3 will need to complete the Annual </a:t>
            </a:r>
            <a:r>
              <a:rPr lang="en-US" sz="1800" b="1" dirty="0" err="1"/>
              <a:t>Synar</a:t>
            </a:r>
            <a:r>
              <a:rPr lang="en-US" sz="1800" b="1" dirty="0"/>
              <a:t> Study training on Relias between January 18</a:t>
            </a:r>
            <a:r>
              <a:rPr lang="en-US" sz="1800" b="1" baseline="30000" dirty="0"/>
              <a:t>th</a:t>
            </a:r>
            <a:r>
              <a:rPr lang="en-US" sz="1800" b="1" dirty="0"/>
              <a:t> and February 18, 2022 .</a:t>
            </a:r>
          </a:p>
          <a:p>
            <a:r>
              <a:rPr lang="en-US" sz="1800" b="1" dirty="0" err="1"/>
              <a:t>Synar</a:t>
            </a:r>
            <a:r>
              <a:rPr lang="en-US" sz="1800" b="1" dirty="0"/>
              <a:t> Manual is available on SC Documents website: </a:t>
            </a:r>
            <a:r>
              <a:rPr lang="en-US" sz="1800" b="1" dirty="0">
                <a:hlinkClick r:id="rId4"/>
              </a:rPr>
              <a:t>https://ncweb.pire.org/scdocuments/</a:t>
            </a:r>
            <a:endParaRPr lang="en-US" sz="1800" b="1" dirty="0"/>
          </a:p>
          <a:p>
            <a:endParaRPr lang="en-US" sz="1800" dirty="0"/>
          </a:p>
          <a:p>
            <a:endParaRPr lang="en-US" dirty="0"/>
          </a:p>
        </p:txBody>
      </p:sp>
      <p:sp>
        <p:nvSpPr>
          <p:cNvPr id="3" name="Date Placeholder 2">
            <a:extLst>
              <a:ext uri="{FF2B5EF4-FFF2-40B4-BE49-F238E27FC236}">
                <a16:creationId xmlns:a16="http://schemas.microsoft.com/office/drawing/2014/main" id="{3F81E76A-98D7-4FF8-93AC-E5D7D11A7864}"/>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TextBox 3">
            <a:extLst>
              <a:ext uri="{FF2B5EF4-FFF2-40B4-BE49-F238E27FC236}">
                <a16:creationId xmlns:a16="http://schemas.microsoft.com/office/drawing/2014/main" id="{8F3762A7-62D7-44FC-921C-A8C7316CB839}"/>
              </a:ext>
            </a:extLst>
          </p:cNvPr>
          <p:cNvSpPr txBox="1"/>
          <p:nvPr/>
        </p:nvSpPr>
        <p:spPr>
          <a:xfrm>
            <a:off x="355002" y="860612"/>
            <a:ext cx="4748920" cy="461665"/>
          </a:xfrm>
          <a:prstGeom prst="rect">
            <a:avLst/>
          </a:prstGeom>
          <a:noFill/>
        </p:spPr>
        <p:txBody>
          <a:bodyPr wrap="square" rtlCol="0">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263507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3C3F36-C02D-45A0-BD6E-5A14DD96C310}"/>
              </a:ext>
            </a:extLst>
          </p:cNvPr>
          <p:cNvSpPr>
            <a:spLocks noGrp="1"/>
          </p:cNvSpPr>
          <p:nvPr>
            <p:ph idx="1"/>
          </p:nvPr>
        </p:nvSpPr>
        <p:spPr>
          <a:xfrm>
            <a:off x="290457" y="1656678"/>
            <a:ext cx="10865224" cy="4212416"/>
          </a:xfrm>
        </p:spPr>
        <p:txBody>
          <a:bodyPr/>
          <a:lstStyle/>
          <a:p>
            <a:r>
              <a:rPr lang="en-US" dirty="0" err="1"/>
              <a:t>Synar</a:t>
            </a:r>
            <a:r>
              <a:rPr lang="en-US" dirty="0"/>
              <a:t> Tobacco Enforcement Partnerships (STEP)</a:t>
            </a:r>
          </a:p>
          <a:p>
            <a:r>
              <a:rPr lang="en-US" dirty="0"/>
              <a:t>The SC STEP program is an incentives based program that incorporates current aspects of our state’s prevention system, the </a:t>
            </a:r>
            <a:r>
              <a:rPr lang="en-US" b="1" dirty="0" err="1"/>
              <a:t>Synar</a:t>
            </a:r>
            <a:r>
              <a:rPr lang="en-US" b="1" dirty="0"/>
              <a:t> study, merchant education, </a:t>
            </a:r>
            <a:r>
              <a:rPr lang="en-US" dirty="0"/>
              <a:t>and mandated </a:t>
            </a:r>
            <a:r>
              <a:rPr lang="en-US" b="1" dirty="0"/>
              <a:t>county tobacco compliance checks</a:t>
            </a:r>
            <a:r>
              <a:rPr lang="en-US" dirty="0"/>
              <a:t>, with federal mandates and other tobacco control and enforcement initiatives, the </a:t>
            </a:r>
            <a:r>
              <a:rPr lang="en-US" b="1" dirty="0" err="1"/>
              <a:t>Synar</a:t>
            </a:r>
            <a:r>
              <a:rPr lang="en-US" b="1" dirty="0"/>
              <a:t> coverage study (federal requirement) </a:t>
            </a:r>
            <a:r>
              <a:rPr lang="en-US" dirty="0"/>
              <a:t>and </a:t>
            </a:r>
            <a:r>
              <a:rPr lang="en-US" b="1" dirty="0"/>
              <a:t>tobacco strategy incentives. </a:t>
            </a:r>
            <a:r>
              <a:rPr lang="en-US" dirty="0"/>
              <a:t>(i.e., Tobacco Education Program, Point-of-Sale work, and Multi-Jurisdictional Law Enforcement Agreements). </a:t>
            </a:r>
          </a:p>
          <a:p>
            <a:r>
              <a:rPr lang="en-US" i="1" dirty="0"/>
              <a:t>The intent is for the STEP program to package tobacco enforcement best practices and requirements and provide financial incentives to encourage the use of best practices at the local level. </a:t>
            </a:r>
          </a:p>
          <a:p>
            <a:r>
              <a:rPr lang="en-US" dirty="0"/>
              <a:t>Each year, a portion of the Substance Abuse Block Grant (after the costs are reimbursed for the </a:t>
            </a:r>
            <a:r>
              <a:rPr lang="en-US" dirty="0" err="1"/>
              <a:t>Synar</a:t>
            </a:r>
            <a:r>
              <a:rPr lang="en-US" dirty="0"/>
              <a:t> study and bonuses) is divvied up and allocated based on the STEP-approved activities completed in each county. </a:t>
            </a:r>
          </a:p>
        </p:txBody>
      </p:sp>
      <p:sp>
        <p:nvSpPr>
          <p:cNvPr id="3" name="Date Placeholder 2">
            <a:extLst>
              <a:ext uri="{FF2B5EF4-FFF2-40B4-BE49-F238E27FC236}">
                <a16:creationId xmlns:a16="http://schemas.microsoft.com/office/drawing/2014/main" id="{82FDC444-67CB-4FA4-95ED-92CA757AFC41}"/>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Rectangle 3">
            <a:extLst>
              <a:ext uri="{FF2B5EF4-FFF2-40B4-BE49-F238E27FC236}">
                <a16:creationId xmlns:a16="http://schemas.microsoft.com/office/drawing/2014/main" id="{ABC9DB50-6383-4731-91EC-2E4AB2DC5311}"/>
              </a:ext>
            </a:extLst>
          </p:cNvPr>
          <p:cNvSpPr/>
          <p:nvPr/>
        </p:nvSpPr>
        <p:spPr>
          <a:xfrm>
            <a:off x="290457" y="835150"/>
            <a:ext cx="5805543"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07883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284D1-2EB3-4A4A-AC47-00E60009E234}"/>
              </a:ext>
            </a:extLst>
          </p:cNvPr>
          <p:cNvSpPr>
            <a:spLocks noGrp="1"/>
          </p:cNvSpPr>
          <p:nvPr>
            <p:ph idx="1"/>
          </p:nvPr>
        </p:nvSpPr>
        <p:spPr>
          <a:xfrm>
            <a:off x="322730" y="1333949"/>
            <a:ext cx="11229190" cy="5217458"/>
          </a:xfrm>
        </p:spPr>
        <p:txBody>
          <a:bodyPr/>
          <a:lstStyle/>
          <a:p>
            <a:r>
              <a:rPr lang="en-US" dirty="0"/>
              <a:t>Counties can earn STEP points for some or all of the following efforts:</a:t>
            </a:r>
          </a:p>
          <a:p>
            <a:r>
              <a:rPr lang="en-US" dirty="0"/>
              <a:t>• Conducting tobacco compliance checks,</a:t>
            </a:r>
          </a:p>
          <a:p>
            <a:r>
              <a:rPr lang="en-US" dirty="0"/>
              <a:t>• Reporting new tobacco outlets and cleaning their list frame,</a:t>
            </a:r>
          </a:p>
          <a:p>
            <a:r>
              <a:rPr lang="en-US" dirty="0"/>
              <a:t>• Merchant Education,</a:t>
            </a:r>
          </a:p>
          <a:p>
            <a:r>
              <a:rPr lang="en-US" dirty="0"/>
              <a:t>• Tobacco Education Program,</a:t>
            </a:r>
          </a:p>
          <a:p>
            <a:r>
              <a:rPr lang="en-US" dirty="0"/>
              <a:t>• Point-of-Sale Taskforce development,</a:t>
            </a:r>
          </a:p>
          <a:p>
            <a:r>
              <a:rPr lang="en-US" dirty="0"/>
              <a:t>• Merchant Pledge(s),</a:t>
            </a:r>
          </a:p>
          <a:p>
            <a:r>
              <a:rPr lang="en-US" dirty="0"/>
              <a:t>• Establishing multi-jurisdictional law enforcement agreements around tobacco.</a:t>
            </a:r>
          </a:p>
          <a:p>
            <a:r>
              <a:rPr lang="en-US" dirty="0"/>
              <a:t>Please use the following designated STEP email address to ask DAODAS questions regarding STEP: </a:t>
            </a:r>
            <a:r>
              <a:rPr lang="en-US" dirty="0">
                <a:hlinkClick r:id="rId2"/>
              </a:rPr>
              <a:t>daodas.stepprogram@daodas.sc.gov</a:t>
            </a:r>
            <a:endParaRPr lang="en-US" dirty="0"/>
          </a:p>
          <a:p>
            <a:r>
              <a:rPr lang="en-US" dirty="0"/>
              <a:t>Additionally, all templates, forms, and the new STEP Cover Sheet are on the SC Documents webpage: Search STEP</a:t>
            </a:r>
          </a:p>
        </p:txBody>
      </p:sp>
      <p:sp>
        <p:nvSpPr>
          <p:cNvPr id="3" name="Date Placeholder 2">
            <a:extLst>
              <a:ext uri="{FF2B5EF4-FFF2-40B4-BE49-F238E27FC236}">
                <a16:creationId xmlns:a16="http://schemas.microsoft.com/office/drawing/2014/main" id="{7348B899-B301-4283-945A-E517A96E5E7A}"/>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Rectangle 3">
            <a:extLst>
              <a:ext uri="{FF2B5EF4-FFF2-40B4-BE49-F238E27FC236}">
                <a16:creationId xmlns:a16="http://schemas.microsoft.com/office/drawing/2014/main" id="{33B98F26-80A4-4BF0-B308-28CE226EB52E}"/>
              </a:ext>
            </a:extLst>
          </p:cNvPr>
          <p:cNvSpPr/>
          <p:nvPr/>
        </p:nvSpPr>
        <p:spPr>
          <a:xfrm>
            <a:off x="322730" y="699247"/>
            <a:ext cx="5411097"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83768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5422A5-302B-477E-AC61-CF456D2E8B15}"/>
              </a:ext>
            </a:extLst>
          </p:cNvPr>
          <p:cNvSpPr>
            <a:spLocks noGrp="1"/>
          </p:cNvSpPr>
          <p:nvPr>
            <p:ph idx="1"/>
          </p:nvPr>
        </p:nvSpPr>
        <p:spPr>
          <a:xfrm>
            <a:off x="355002" y="1559860"/>
            <a:ext cx="11198711" cy="4787152"/>
          </a:xfrm>
        </p:spPr>
        <p:txBody>
          <a:bodyPr/>
          <a:lstStyle/>
          <a:p>
            <a:r>
              <a:rPr lang="en-US" dirty="0"/>
              <a:t>State Opioid Response Primary Prevention Grants</a:t>
            </a:r>
          </a:p>
          <a:p>
            <a:r>
              <a:rPr lang="en-US" dirty="0"/>
              <a:t>22 awarded for a total of $911,971.29. Contracts will run from October 1, 2021-September 29, 2022</a:t>
            </a:r>
          </a:p>
          <a:p>
            <a:r>
              <a:rPr lang="en-US" dirty="0"/>
              <a:t>Primary Prevention Enhancement Grants (COVID-19 and ARPA funds)</a:t>
            </a:r>
          </a:p>
          <a:p>
            <a:r>
              <a:rPr lang="en-US" dirty="0"/>
              <a:t>22 awarded for a total of $1,825,122.97 (first year). Contracts will run from November 1, 2021-September 29, 2024</a:t>
            </a:r>
          </a:p>
          <a:p>
            <a:r>
              <a:rPr lang="en-US" dirty="0"/>
              <a:t>Primary Prevention Strategies for Colleges and Universities (COVID-19 and ARPA funds)</a:t>
            </a:r>
          </a:p>
          <a:p>
            <a:r>
              <a:rPr lang="en-US" dirty="0"/>
              <a:t>3 awarded for a total of $149,741.00 (first year). Contracts will run from October 1, 2021-September 29, 2024</a:t>
            </a:r>
          </a:p>
          <a:p>
            <a:r>
              <a:rPr lang="en-US" dirty="0"/>
              <a:t>State Opioid Response Grant for Primary Prevention and Recovery Support Services</a:t>
            </a:r>
          </a:p>
          <a:p>
            <a:r>
              <a:rPr lang="en-US" dirty="0"/>
              <a:t>2 will be awarded next week. Contracts will run November 1, 2021-September 29, 2022</a:t>
            </a:r>
          </a:p>
          <a:p>
            <a:r>
              <a:rPr lang="en-US" dirty="0"/>
              <a:t>Full list of awardees on DAODAS website: </a:t>
            </a:r>
            <a:r>
              <a:rPr lang="en-US" dirty="0">
                <a:hlinkClick r:id="rId3"/>
              </a:rPr>
              <a:t>https://www.daodas.sc.gov/-</a:t>
            </a:r>
            <a:r>
              <a:rPr lang="en-US" dirty="0"/>
              <a:t> front page</a:t>
            </a:r>
          </a:p>
          <a:p>
            <a:endParaRPr lang="en-US" dirty="0"/>
          </a:p>
        </p:txBody>
      </p:sp>
      <p:sp>
        <p:nvSpPr>
          <p:cNvPr id="3" name="Date Placeholder 2">
            <a:extLst>
              <a:ext uri="{FF2B5EF4-FFF2-40B4-BE49-F238E27FC236}">
                <a16:creationId xmlns:a16="http://schemas.microsoft.com/office/drawing/2014/main" id="{98E05662-FE9F-4122-9211-3E69B56E4961}"/>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TextBox 3">
            <a:extLst>
              <a:ext uri="{FF2B5EF4-FFF2-40B4-BE49-F238E27FC236}">
                <a16:creationId xmlns:a16="http://schemas.microsoft.com/office/drawing/2014/main" id="{668A0FC4-FD39-455C-BC2B-AD37B29AEE93}"/>
              </a:ext>
            </a:extLst>
          </p:cNvPr>
          <p:cNvSpPr txBox="1"/>
          <p:nvPr/>
        </p:nvSpPr>
        <p:spPr>
          <a:xfrm>
            <a:off x="355002" y="868639"/>
            <a:ext cx="2757349" cy="461665"/>
          </a:xfrm>
          <a:prstGeom prst="rect">
            <a:avLst/>
          </a:prstGeom>
          <a:noFill/>
        </p:spPr>
        <p:txBody>
          <a:bodyPr wrap="square" rtlCol="0">
            <a:spAutoFit/>
          </a:bodyPr>
          <a:lstStyle/>
          <a:p>
            <a:r>
              <a:rPr lang="en-US" sz="2400" b="1" dirty="0">
                <a:solidFill>
                  <a:srgbClr val="00838B"/>
                </a:solidFill>
              </a:rPr>
              <a:t>New Grant Awards</a:t>
            </a:r>
          </a:p>
        </p:txBody>
      </p:sp>
    </p:spTree>
    <p:extLst>
      <p:ext uri="{BB962C8B-B14F-4D97-AF65-F5344CB8AC3E}">
        <p14:creationId xmlns:p14="http://schemas.microsoft.com/office/powerpoint/2010/main" val="13645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50B83-F4A8-42F0-B0C8-FDD82BD8298C}"/>
              </a:ext>
            </a:extLst>
          </p:cNvPr>
          <p:cNvSpPr>
            <a:spLocks noGrp="1"/>
          </p:cNvSpPr>
          <p:nvPr>
            <p:ph idx="1"/>
          </p:nvPr>
        </p:nvSpPr>
        <p:spPr>
          <a:xfrm>
            <a:off x="387275" y="1549101"/>
            <a:ext cx="10768406" cy="4319993"/>
          </a:xfrm>
        </p:spPr>
        <p:txBody>
          <a:bodyPr/>
          <a:lstStyle/>
          <a:p>
            <a:r>
              <a:rPr lang="en-US" dirty="0"/>
              <a:t>Vendor has been selected: </a:t>
            </a:r>
            <a:r>
              <a:rPr lang="en-US" dirty="0" err="1"/>
              <a:t>WayPath</a:t>
            </a:r>
            <a:r>
              <a:rPr lang="en-US" dirty="0"/>
              <a:t> in consultation with </a:t>
            </a:r>
            <a:r>
              <a:rPr lang="en-US" dirty="0" err="1"/>
              <a:t>GrantVantage</a:t>
            </a:r>
            <a:r>
              <a:rPr lang="en-US" dirty="0"/>
              <a:t> </a:t>
            </a:r>
          </a:p>
          <a:p>
            <a:r>
              <a:rPr lang="en-US" dirty="0"/>
              <a:t>Contract became effective October 2, 2021</a:t>
            </a:r>
          </a:p>
          <a:p>
            <a:r>
              <a:rPr lang="en-US" dirty="0"/>
              <a:t>DAODAS has been working on acquiring licenses for Microsoft Dynamics platform</a:t>
            </a:r>
          </a:p>
          <a:p>
            <a:r>
              <a:rPr lang="en-US" dirty="0"/>
              <a:t>DAODAS has had a few initial conference calls with vendor and have begun providing documentation to </a:t>
            </a:r>
            <a:r>
              <a:rPr lang="en-US" dirty="0" err="1"/>
              <a:t>WayPath</a:t>
            </a:r>
            <a:r>
              <a:rPr lang="en-US" dirty="0"/>
              <a:t>/</a:t>
            </a:r>
            <a:r>
              <a:rPr lang="en-US" dirty="0" err="1"/>
              <a:t>GrantVantage</a:t>
            </a:r>
            <a:r>
              <a:rPr lang="en-US" dirty="0"/>
              <a:t> </a:t>
            </a:r>
          </a:p>
          <a:p>
            <a:r>
              <a:rPr lang="en-US" dirty="0"/>
              <a:t>Premal Parikh is DAODAS lead on contract. Team representing all departments within the agency participating on bi-weekly meetings</a:t>
            </a:r>
          </a:p>
          <a:p>
            <a:r>
              <a:rPr lang="en-US" dirty="0"/>
              <a:t>More information to come over next two months</a:t>
            </a:r>
          </a:p>
          <a:p>
            <a:endParaRPr lang="en-US" dirty="0"/>
          </a:p>
        </p:txBody>
      </p:sp>
      <p:sp>
        <p:nvSpPr>
          <p:cNvPr id="3" name="Date Placeholder 2">
            <a:extLst>
              <a:ext uri="{FF2B5EF4-FFF2-40B4-BE49-F238E27FC236}">
                <a16:creationId xmlns:a16="http://schemas.microsoft.com/office/drawing/2014/main" id="{1CC7048A-094A-4943-A5C8-890466ECFE86}"/>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Rectangle 3">
            <a:extLst>
              <a:ext uri="{FF2B5EF4-FFF2-40B4-BE49-F238E27FC236}">
                <a16:creationId xmlns:a16="http://schemas.microsoft.com/office/drawing/2014/main" id="{759CAAA5-FBBE-4403-8A04-8E00D9EA8654}"/>
              </a:ext>
            </a:extLst>
          </p:cNvPr>
          <p:cNvSpPr/>
          <p:nvPr/>
        </p:nvSpPr>
        <p:spPr>
          <a:xfrm>
            <a:off x="387275" y="871369"/>
            <a:ext cx="4625789" cy="461665"/>
          </a:xfrm>
          <a:prstGeom prst="rect">
            <a:avLst/>
          </a:prstGeom>
        </p:spPr>
        <p:txBody>
          <a:bodyPr wrap="square">
            <a:spAutoFit/>
          </a:bodyPr>
          <a:lstStyle/>
          <a:p>
            <a:r>
              <a:rPr lang="en-US" sz="2400" b="1" dirty="0">
                <a:solidFill>
                  <a:srgbClr val="00838B"/>
                </a:solidFill>
              </a:rPr>
              <a:t>Prevention Data Reporting</a:t>
            </a:r>
          </a:p>
        </p:txBody>
      </p:sp>
    </p:spTree>
    <p:extLst>
      <p:ext uri="{BB962C8B-B14F-4D97-AF65-F5344CB8AC3E}">
        <p14:creationId xmlns:p14="http://schemas.microsoft.com/office/powerpoint/2010/main" val="410641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03F821-4BDA-4336-9214-4946085BAC16}"/>
              </a:ext>
            </a:extLst>
          </p:cNvPr>
          <p:cNvSpPr>
            <a:spLocks noGrp="1"/>
          </p:cNvSpPr>
          <p:nvPr>
            <p:ph idx="1"/>
          </p:nvPr>
        </p:nvSpPr>
        <p:spPr>
          <a:xfrm>
            <a:off x="317869" y="1845734"/>
            <a:ext cx="10837811" cy="4023359"/>
          </a:xfrm>
        </p:spPr>
        <p:txBody>
          <a:bodyPr/>
          <a:lstStyle/>
          <a:p>
            <a:r>
              <a:rPr lang="en-US" dirty="0"/>
              <a:t>Some county agencies are implementing PREP via ZOOM, Adobe Connect, or some other online platform. </a:t>
            </a:r>
            <a:r>
              <a:rPr lang="en-US" b="1" dirty="0"/>
              <a:t>Please notify Michelle Nienhius via email if you are (or plan to) teach PREP virtually.</a:t>
            </a:r>
          </a:p>
          <a:p>
            <a:r>
              <a:rPr lang="en-US" dirty="0"/>
              <a:t>While face-to-face delivery of the program is still the preferred method, it is understandable that during the public health crisis, this program will need to be delivered via technology. </a:t>
            </a:r>
            <a:r>
              <a:rPr lang="en-US" b="1" dirty="0"/>
              <a:t>Fidelity of the program and delivery of all material continues to be of utmost importance. </a:t>
            </a:r>
            <a:r>
              <a:rPr lang="en-US" dirty="0"/>
              <a:t>The virtual platform that you choose should allow you to:</a:t>
            </a:r>
          </a:p>
          <a:p>
            <a:pPr lvl="1"/>
            <a:r>
              <a:rPr lang="en-US" dirty="0"/>
              <a:t>Utilize all program materials- power point, handouts and videos</a:t>
            </a:r>
          </a:p>
          <a:p>
            <a:pPr lvl="1"/>
            <a:r>
              <a:rPr lang="en-US" dirty="0"/>
              <a:t>Have a discussion with participants and answer questions</a:t>
            </a:r>
          </a:p>
          <a:p>
            <a:r>
              <a:rPr lang="en-US" dirty="0"/>
              <a:t>Your agency may need to </a:t>
            </a:r>
            <a:r>
              <a:rPr lang="en-US" b="1" dirty="0"/>
              <a:t>mail the participant booklet ahead of the class </a:t>
            </a:r>
            <a:r>
              <a:rPr lang="en-US" dirty="0"/>
              <a:t>(or if your offices are still open, have participants come by to pick-up materials prior to the class). Using a platform that allows you to see your participants is best-this will allow you to interact with (see when they have a question, looking confused, etc.). </a:t>
            </a:r>
          </a:p>
          <a:p>
            <a:r>
              <a:rPr lang="en-US" b="1" dirty="0"/>
              <a:t> </a:t>
            </a:r>
            <a:endParaRPr lang="en-US" dirty="0"/>
          </a:p>
          <a:p>
            <a:endParaRPr lang="en-US" dirty="0"/>
          </a:p>
        </p:txBody>
      </p:sp>
      <p:sp>
        <p:nvSpPr>
          <p:cNvPr id="3" name="Date Placeholder 2">
            <a:extLst>
              <a:ext uri="{FF2B5EF4-FFF2-40B4-BE49-F238E27FC236}">
                <a16:creationId xmlns:a16="http://schemas.microsoft.com/office/drawing/2014/main" id="{D6E6F472-1118-4DB8-8A29-B0AFBD9D0F26}"/>
              </a:ext>
            </a:extLst>
          </p:cNvPr>
          <p:cNvSpPr>
            <a:spLocks noGrp="1"/>
          </p:cNvSpPr>
          <p:nvPr>
            <p:ph type="dt" sz="half" idx="2"/>
          </p:nvPr>
        </p:nvSpPr>
        <p:spPr/>
        <p:txBody>
          <a:bodyPr/>
          <a:lstStyle/>
          <a:p>
            <a:fld id="{63CB888A-206F-45AF-950E-B021DFB8B450}" type="datetime1">
              <a:rPr lang="en-US" smtClean="0"/>
              <a:t>11/4/2021</a:t>
            </a:fld>
            <a:endParaRPr lang="en-US" dirty="0"/>
          </a:p>
        </p:txBody>
      </p:sp>
      <p:pic>
        <p:nvPicPr>
          <p:cNvPr id="4" name="Picture 3">
            <a:extLst>
              <a:ext uri="{FF2B5EF4-FFF2-40B4-BE49-F238E27FC236}">
                <a16:creationId xmlns:a16="http://schemas.microsoft.com/office/drawing/2014/main" id="{49D1B67A-3C70-457F-ABD0-9FFFCAC0EA3A}"/>
              </a:ext>
            </a:extLst>
          </p:cNvPr>
          <p:cNvPicPr>
            <a:picLocks noChangeAspect="1"/>
          </p:cNvPicPr>
          <p:nvPr/>
        </p:nvPicPr>
        <p:blipFill>
          <a:blip r:embed="rId2"/>
          <a:stretch>
            <a:fillRect/>
          </a:stretch>
        </p:blipFill>
        <p:spPr>
          <a:xfrm>
            <a:off x="10441253" y="687202"/>
            <a:ext cx="1271428" cy="853087"/>
          </a:xfrm>
          <a:prstGeom prst="rect">
            <a:avLst/>
          </a:prstGeom>
        </p:spPr>
      </p:pic>
      <p:cxnSp>
        <p:nvCxnSpPr>
          <p:cNvPr id="5" name="Straight Connector 4">
            <a:extLst>
              <a:ext uri="{FF2B5EF4-FFF2-40B4-BE49-F238E27FC236}">
                <a16:creationId xmlns:a16="http://schemas.microsoft.com/office/drawing/2014/main" id="{68E8BE6D-ED69-4552-8AE3-158423DA0D72}"/>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E53CC9-F834-4851-8102-AF81BC6FEEC4}"/>
              </a:ext>
            </a:extLst>
          </p:cNvPr>
          <p:cNvSpPr txBox="1"/>
          <p:nvPr/>
        </p:nvSpPr>
        <p:spPr>
          <a:xfrm>
            <a:off x="317869" y="803097"/>
            <a:ext cx="5375868" cy="461665"/>
          </a:xfrm>
          <a:prstGeom prst="rect">
            <a:avLst/>
          </a:prstGeom>
          <a:noFill/>
        </p:spPr>
        <p:txBody>
          <a:bodyPr wrap="square" rtlCol="0">
            <a:spAutoFit/>
          </a:bodyPr>
          <a:lstStyle/>
          <a:p>
            <a:r>
              <a:rPr lang="en-US" sz="2400" b="1" dirty="0">
                <a:solidFill>
                  <a:srgbClr val="00838B"/>
                </a:solidFill>
              </a:rPr>
              <a:t>PREP Reminders</a:t>
            </a:r>
          </a:p>
        </p:txBody>
      </p:sp>
    </p:spTree>
    <p:extLst>
      <p:ext uri="{BB962C8B-B14F-4D97-AF65-F5344CB8AC3E}">
        <p14:creationId xmlns:p14="http://schemas.microsoft.com/office/powerpoint/2010/main" val="309323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0BD990-B518-407F-ABED-A7B2153D79FD}"/>
              </a:ext>
            </a:extLst>
          </p:cNvPr>
          <p:cNvSpPr>
            <a:spLocks noGrp="1"/>
          </p:cNvSpPr>
          <p:nvPr>
            <p:ph idx="1"/>
          </p:nvPr>
        </p:nvSpPr>
        <p:spPr>
          <a:xfrm>
            <a:off x="398032" y="1632633"/>
            <a:ext cx="10854467" cy="4671339"/>
          </a:xfrm>
        </p:spPr>
        <p:txBody>
          <a:bodyPr/>
          <a:lstStyle/>
          <a:p>
            <a:r>
              <a:rPr lang="en-US" dirty="0"/>
              <a:t> Test Link: </a:t>
            </a:r>
            <a:r>
              <a:rPr lang="en-US" dirty="0">
                <a:hlinkClick r:id="rId2"/>
              </a:rPr>
              <a:t>https://www.classroomclipboard.com/830067/Test/C3C50C36-48CC-4FE8-9343-B1A289F34409</a:t>
            </a:r>
            <a:endParaRPr lang="en-US" dirty="0"/>
          </a:p>
          <a:p>
            <a:r>
              <a:rPr lang="en-US" dirty="0"/>
              <a:t> The test can be taken </a:t>
            </a:r>
            <a:r>
              <a:rPr lang="en-US" b="1" dirty="0"/>
              <a:t>online using link above and code (FEFAHFF). </a:t>
            </a:r>
            <a:r>
              <a:rPr lang="en-US" dirty="0"/>
              <a:t>The participant has </a:t>
            </a:r>
            <a:r>
              <a:rPr lang="en-US" b="1" dirty="0"/>
              <a:t>30 minutes to complete the test</a:t>
            </a:r>
            <a:r>
              <a:rPr lang="en-US" dirty="0"/>
              <a:t>. The test is saved in the DAODAS account. </a:t>
            </a:r>
          </a:p>
          <a:p>
            <a:r>
              <a:rPr lang="en-US" dirty="0"/>
              <a:t>At the conclusion of the course, please send the following information for us to email you the scores and test results back: </a:t>
            </a:r>
          </a:p>
          <a:p>
            <a:pPr lvl="1"/>
            <a:r>
              <a:rPr lang="en-US" dirty="0"/>
              <a:t>first and last name of the participant (we need to know the exact name they register with to take the test) and the date of the training. </a:t>
            </a:r>
          </a:p>
          <a:p>
            <a:pPr lvl="1"/>
            <a:r>
              <a:rPr lang="en-US" dirty="0"/>
              <a:t>Email that information to: DAODAS - STEP Program email: daodas.stepprogram@daodas.sc.gov</a:t>
            </a:r>
          </a:p>
          <a:p>
            <a:r>
              <a:rPr lang="en-US" b="1" dirty="0"/>
              <a:t>All paperwork will also need to be submitted to DAODAS for certification cards to be mailed out. </a:t>
            </a:r>
            <a:r>
              <a:rPr lang="en-US" dirty="0"/>
              <a:t>Please provide the participant with a letter indicating they successfully completed the course if they need proof of certification/completion until the card is processed.</a:t>
            </a:r>
          </a:p>
          <a:p>
            <a:endParaRPr lang="en-US" dirty="0"/>
          </a:p>
        </p:txBody>
      </p:sp>
      <p:sp>
        <p:nvSpPr>
          <p:cNvPr id="3" name="Date Placeholder 2">
            <a:extLst>
              <a:ext uri="{FF2B5EF4-FFF2-40B4-BE49-F238E27FC236}">
                <a16:creationId xmlns:a16="http://schemas.microsoft.com/office/drawing/2014/main" id="{45377404-DC13-4143-B66F-35576A987B9D}"/>
              </a:ext>
            </a:extLst>
          </p:cNvPr>
          <p:cNvSpPr>
            <a:spLocks noGrp="1"/>
          </p:cNvSpPr>
          <p:nvPr>
            <p:ph type="dt" sz="half" idx="2"/>
          </p:nvPr>
        </p:nvSpPr>
        <p:spPr/>
        <p:txBody>
          <a:bodyPr/>
          <a:lstStyle/>
          <a:p>
            <a:fld id="{63CB888A-206F-45AF-950E-B021DFB8B450}" type="datetime1">
              <a:rPr lang="en-US" smtClean="0"/>
              <a:t>11/4/2021</a:t>
            </a:fld>
            <a:endParaRPr lang="en-US" dirty="0"/>
          </a:p>
        </p:txBody>
      </p:sp>
      <p:sp>
        <p:nvSpPr>
          <p:cNvPr id="6" name="Rectangle 5">
            <a:extLst>
              <a:ext uri="{FF2B5EF4-FFF2-40B4-BE49-F238E27FC236}">
                <a16:creationId xmlns:a16="http://schemas.microsoft.com/office/drawing/2014/main" id="{9AC8EF65-5DE5-4296-A3BD-3854B172734E}"/>
              </a:ext>
            </a:extLst>
          </p:cNvPr>
          <p:cNvSpPr/>
          <p:nvPr/>
        </p:nvSpPr>
        <p:spPr>
          <a:xfrm>
            <a:off x="312182" y="734326"/>
            <a:ext cx="3869220" cy="461665"/>
          </a:xfrm>
          <a:prstGeom prst="rect">
            <a:avLst/>
          </a:prstGeom>
        </p:spPr>
        <p:txBody>
          <a:bodyPr wrap="square">
            <a:spAutoFit/>
          </a:bodyPr>
          <a:lstStyle/>
          <a:p>
            <a:r>
              <a:rPr lang="en-US" sz="2400" b="1" dirty="0">
                <a:solidFill>
                  <a:srgbClr val="00838B"/>
                </a:solidFill>
              </a:rPr>
              <a:t>PREP Reminders</a:t>
            </a:r>
          </a:p>
        </p:txBody>
      </p:sp>
      <p:cxnSp>
        <p:nvCxnSpPr>
          <p:cNvPr id="7" name="Straight Connector 6">
            <a:extLst>
              <a:ext uri="{FF2B5EF4-FFF2-40B4-BE49-F238E27FC236}">
                <a16:creationId xmlns:a16="http://schemas.microsoft.com/office/drawing/2014/main" id="{7753A97F-AD76-492B-B7DD-E87306C6BF5F}"/>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63D91E4-4250-401E-ACE3-0D1FD6901575}"/>
              </a:ext>
            </a:extLst>
          </p:cNvPr>
          <p:cNvPicPr>
            <a:picLocks noChangeAspect="1"/>
          </p:cNvPicPr>
          <p:nvPr/>
        </p:nvPicPr>
        <p:blipFill>
          <a:blip r:embed="rId3"/>
          <a:stretch>
            <a:fillRect/>
          </a:stretch>
        </p:blipFill>
        <p:spPr>
          <a:xfrm>
            <a:off x="10370581" y="734326"/>
            <a:ext cx="1268078" cy="853514"/>
          </a:xfrm>
          <a:prstGeom prst="rect">
            <a:avLst/>
          </a:prstGeom>
        </p:spPr>
      </p:pic>
    </p:spTree>
    <p:extLst>
      <p:ext uri="{BB962C8B-B14F-4D97-AF65-F5344CB8AC3E}">
        <p14:creationId xmlns:p14="http://schemas.microsoft.com/office/powerpoint/2010/main" val="29958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7C59F0-90C7-4072-A07A-D1C4A442F7D3}"/>
              </a:ext>
            </a:extLst>
          </p:cNvPr>
          <p:cNvSpPr>
            <a:spLocks noGrp="1"/>
          </p:cNvSpPr>
          <p:nvPr>
            <p:ph idx="1"/>
          </p:nvPr>
        </p:nvSpPr>
        <p:spPr>
          <a:xfrm>
            <a:off x="419548" y="1538344"/>
            <a:ext cx="10705653" cy="4363023"/>
          </a:xfrm>
        </p:spPr>
        <p:txBody>
          <a:bodyPr/>
          <a:lstStyle/>
          <a:p>
            <a:r>
              <a:rPr lang="en-US" dirty="0"/>
              <a:t>PREP Committee met September 29th</a:t>
            </a:r>
          </a:p>
          <a:p>
            <a:r>
              <a:rPr lang="en-US" dirty="0"/>
              <a:t>Regions have been hosting TOTs as needed throughout the state to train new PREP facilitators</a:t>
            </a:r>
          </a:p>
          <a:p>
            <a:r>
              <a:rPr lang="en-US" dirty="0"/>
              <a:t>Discussion of new videos that can be created and added to course</a:t>
            </a:r>
          </a:p>
          <a:p>
            <a:r>
              <a:rPr lang="en-US" dirty="0"/>
              <a:t>Discussed a few updates that can be made to materials</a:t>
            </a:r>
          </a:p>
          <a:p>
            <a:r>
              <a:rPr lang="en-US" dirty="0"/>
              <a:t>Discussed additional marketing materials that may be developed to enhance the course</a:t>
            </a:r>
          </a:p>
          <a:p>
            <a:r>
              <a:rPr lang="en-US" dirty="0"/>
              <a:t>DAODAS is working on a RFP to solicit bids for a media firm to assist with development of new videos/materials through COVID-19/ARPA funding</a:t>
            </a:r>
          </a:p>
          <a:p>
            <a:r>
              <a:rPr lang="en-US" dirty="0"/>
              <a:t>Committee will meet again November 11</a:t>
            </a:r>
            <a:r>
              <a:rPr lang="en-US" baseline="30000" dirty="0"/>
              <a:t>th</a:t>
            </a:r>
            <a:r>
              <a:rPr lang="en-US" dirty="0"/>
              <a:t> –contact your regional representative to the committee and share your ideas and feedback before the next meeting </a:t>
            </a:r>
          </a:p>
          <a:p>
            <a:endParaRPr lang="en-US" dirty="0"/>
          </a:p>
          <a:p>
            <a:endParaRPr lang="en-US" dirty="0"/>
          </a:p>
        </p:txBody>
      </p:sp>
      <p:sp>
        <p:nvSpPr>
          <p:cNvPr id="3" name="Date Placeholder 2">
            <a:extLst>
              <a:ext uri="{FF2B5EF4-FFF2-40B4-BE49-F238E27FC236}">
                <a16:creationId xmlns:a16="http://schemas.microsoft.com/office/drawing/2014/main" id="{52CCE110-391E-4EB7-B72F-830DE0B99EA8}"/>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Rectangle 3">
            <a:extLst>
              <a:ext uri="{FF2B5EF4-FFF2-40B4-BE49-F238E27FC236}">
                <a16:creationId xmlns:a16="http://schemas.microsoft.com/office/drawing/2014/main" id="{781C4302-AEF5-4B27-821A-6EB2F016061D}"/>
              </a:ext>
            </a:extLst>
          </p:cNvPr>
          <p:cNvSpPr/>
          <p:nvPr/>
        </p:nvSpPr>
        <p:spPr>
          <a:xfrm>
            <a:off x="307465" y="891587"/>
            <a:ext cx="1843518" cy="461665"/>
          </a:xfrm>
          <a:prstGeom prst="rect">
            <a:avLst/>
          </a:prstGeom>
        </p:spPr>
        <p:txBody>
          <a:bodyPr wrap="none">
            <a:spAutoFit/>
          </a:bodyPr>
          <a:lstStyle/>
          <a:p>
            <a:r>
              <a:rPr lang="en-US" sz="2400" b="1" dirty="0">
                <a:solidFill>
                  <a:srgbClr val="00838B"/>
                </a:solidFill>
              </a:rPr>
              <a:t>PREP Update</a:t>
            </a:r>
          </a:p>
        </p:txBody>
      </p:sp>
    </p:spTree>
    <p:extLst>
      <p:ext uri="{BB962C8B-B14F-4D97-AF65-F5344CB8AC3E}">
        <p14:creationId xmlns:p14="http://schemas.microsoft.com/office/powerpoint/2010/main" val="153694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BD8AA7-4506-41CE-8694-65A4DE37434E}"/>
              </a:ext>
            </a:extLst>
          </p:cNvPr>
          <p:cNvSpPr>
            <a:spLocks noGrp="1"/>
          </p:cNvSpPr>
          <p:nvPr>
            <p:ph idx="1"/>
          </p:nvPr>
        </p:nvSpPr>
        <p:spPr>
          <a:xfrm>
            <a:off x="199292" y="1157053"/>
            <a:ext cx="11720181" cy="5667862"/>
          </a:xfrm>
        </p:spPr>
        <p:txBody>
          <a:bodyPr/>
          <a:lstStyle/>
          <a:p>
            <a:r>
              <a:rPr lang="en-US" dirty="0"/>
              <a:t>Purpose: Provide funding for the Alcohol Enforcement Teams (AETs) to </a:t>
            </a:r>
            <a:r>
              <a:rPr lang="en-US" b="1" dirty="0"/>
              <a:t>build on each circuit’s current strategic plan and implement additional prevention strategies to address the rise in alcohol use during the pandemic in any age category (based on locally identified needs). </a:t>
            </a:r>
            <a:r>
              <a:rPr lang="en-US" dirty="0"/>
              <a:t> </a:t>
            </a:r>
          </a:p>
          <a:p>
            <a:r>
              <a:rPr lang="en-US" dirty="0"/>
              <a:t>This funding did not have to be used for projects specific to underage youth, although it can be if that is what local need dictates.  Populations can include young adults, middle-age adults, older adults, underage population, parents/caregivers, etc.  </a:t>
            </a:r>
          </a:p>
          <a:p>
            <a:r>
              <a:rPr lang="en-US" dirty="0"/>
              <a:t>The funding can be used to expand current strategies or to add new strategies to the AET plan, including evidence-based environmental and/or educational strategies, information dissemination activities, alternative events, capacity building through community-based process, and/or problem identification/referral strategies.</a:t>
            </a:r>
          </a:p>
          <a:p>
            <a:r>
              <a:rPr lang="en-US" dirty="0"/>
              <a:t>Each circuit will receive up to $62,500.00 for use between October 1, 2021, and June 30, 2022.  Funds must be expended no later than June 30, 2022.</a:t>
            </a:r>
          </a:p>
          <a:p>
            <a:r>
              <a:rPr lang="en-US" dirty="0"/>
              <a:t>The supplement will be governed by the same terms and conditions as outlined in the FY22 Funding and Compliance Contract for Primary Prevention.</a:t>
            </a:r>
          </a:p>
          <a:p>
            <a:r>
              <a:rPr lang="en-US" dirty="0"/>
              <a:t> The same guidance regarding allowable and unallowable costs applies to the supplement as for the AET SABG funding.</a:t>
            </a:r>
          </a:p>
          <a:p>
            <a:r>
              <a:rPr lang="en-US" dirty="0"/>
              <a:t> All awards have been sent out and contracts signed</a:t>
            </a:r>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5AF84F7E-A3C6-441C-8362-266073E8A4EA}"/>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TextBox 3">
            <a:extLst>
              <a:ext uri="{FF2B5EF4-FFF2-40B4-BE49-F238E27FC236}">
                <a16:creationId xmlns:a16="http://schemas.microsoft.com/office/drawing/2014/main" id="{30814FAA-43CA-4F3F-89C2-9A8700ACFE3C}"/>
              </a:ext>
            </a:extLst>
          </p:cNvPr>
          <p:cNvSpPr txBox="1"/>
          <p:nvPr/>
        </p:nvSpPr>
        <p:spPr>
          <a:xfrm>
            <a:off x="351141" y="695387"/>
            <a:ext cx="4023359" cy="461665"/>
          </a:xfrm>
          <a:prstGeom prst="rect">
            <a:avLst/>
          </a:prstGeom>
          <a:noFill/>
        </p:spPr>
        <p:txBody>
          <a:bodyPr wrap="square" rtlCol="0">
            <a:spAutoFit/>
          </a:bodyPr>
          <a:lstStyle/>
          <a:p>
            <a:r>
              <a:rPr lang="en-US" sz="2400" b="1" dirty="0">
                <a:solidFill>
                  <a:srgbClr val="00838B"/>
                </a:solidFill>
              </a:rPr>
              <a:t>AET COVID-19 Supplement</a:t>
            </a:r>
          </a:p>
        </p:txBody>
      </p:sp>
    </p:spTree>
    <p:extLst>
      <p:ext uri="{BB962C8B-B14F-4D97-AF65-F5344CB8AC3E}">
        <p14:creationId xmlns:p14="http://schemas.microsoft.com/office/powerpoint/2010/main" val="291991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6E82B-E989-4572-B811-32D1B04D36EE}"/>
              </a:ext>
            </a:extLst>
          </p:cNvPr>
          <p:cNvSpPr>
            <a:spLocks noGrp="1"/>
          </p:cNvSpPr>
          <p:nvPr>
            <p:ph idx="1"/>
          </p:nvPr>
        </p:nvSpPr>
        <p:spPr>
          <a:xfrm>
            <a:off x="451821" y="1151067"/>
            <a:ext cx="10929770" cy="4916245"/>
          </a:xfrm>
        </p:spPr>
        <p:txBody>
          <a:bodyPr/>
          <a:lstStyle/>
          <a:p>
            <a:r>
              <a:rPr lang="en-US" sz="2400" b="1" dirty="0">
                <a:solidFill>
                  <a:srgbClr val="00838B"/>
                </a:solidFill>
              </a:rPr>
              <a:t>Topics Addressed:</a:t>
            </a:r>
          </a:p>
          <a:p>
            <a:pPr marL="0" indent="0">
              <a:buNone/>
            </a:pPr>
            <a:r>
              <a:rPr lang="en-US" sz="2400" dirty="0"/>
              <a:t>Communities That Care Survey</a:t>
            </a:r>
          </a:p>
          <a:p>
            <a:pPr marL="0" indent="0">
              <a:buNone/>
            </a:pPr>
            <a:r>
              <a:rPr lang="en-US" sz="2400" dirty="0" err="1"/>
              <a:t>Synar</a:t>
            </a:r>
            <a:r>
              <a:rPr lang="en-US" sz="2400" dirty="0"/>
              <a:t>/STEP</a:t>
            </a:r>
          </a:p>
          <a:p>
            <a:pPr marL="0" indent="0">
              <a:buNone/>
            </a:pPr>
            <a:r>
              <a:rPr lang="en-US" sz="2400" dirty="0"/>
              <a:t>New Grant Awards</a:t>
            </a:r>
          </a:p>
          <a:p>
            <a:pPr marL="0" indent="0">
              <a:buNone/>
            </a:pPr>
            <a:r>
              <a:rPr lang="en-US" sz="2400" dirty="0"/>
              <a:t>Prevention Data Reporting</a:t>
            </a:r>
          </a:p>
          <a:p>
            <a:pPr marL="0" indent="0">
              <a:buNone/>
            </a:pPr>
            <a:r>
              <a:rPr lang="en-US" sz="2400" dirty="0"/>
              <a:t>AET COVID-19 Funds</a:t>
            </a:r>
          </a:p>
          <a:p>
            <a:pPr marL="0" indent="0">
              <a:buNone/>
            </a:pPr>
            <a:r>
              <a:rPr lang="en-US" sz="2400" dirty="0"/>
              <a:t>Training/Resources</a:t>
            </a:r>
          </a:p>
        </p:txBody>
      </p:sp>
      <p:sp>
        <p:nvSpPr>
          <p:cNvPr id="3" name="Date Placeholder 2">
            <a:extLst>
              <a:ext uri="{FF2B5EF4-FFF2-40B4-BE49-F238E27FC236}">
                <a16:creationId xmlns:a16="http://schemas.microsoft.com/office/drawing/2014/main" id="{CD3826E1-E7C8-405E-B26C-1A6EA149A5D7}"/>
              </a:ext>
            </a:extLst>
          </p:cNvPr>
          <p:cNvSpPr>
            <a:spLocks noGrp="1"/>
          </p:cNvSpPr>
          <p:nvPr>
            <p:ph type="dt" sz="half" idx="2"/>
          </p:nvPr>
        </p:nvSpPr>
        <p:spPr/>
        <p:txBody>
          <a:bodyPr/>
          <a:lstStyle/>
          <a:p>
            <a:fld id="{D32C9CBE-BB3D-4D4A-BBA2-C9CC33C12E4A}" type="datetime1">
              <a:rPr lang="en-US" smtClean="0"/>
              <a:t>11/4/2021</a:t>
            </a:fld>
            <a:endParaRPr lang="en-US" dirty="0"/>
          </a:p>
        </p:txBody>
      </p:sp>
    </p:spTree>
    <p:extLst>
      <p:ext uri="{BB962C8B-B14F-4D97-AF65-F5344CB8AC3E}">
        <p14:creationId xmlns:p14="http://schemas.microsoft.com/office/powerpoint/2010/main" val="378645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29C89-27A3-4556-8C32-BA564D6D87C7}"/>
              </a:ext>
            </a:extLst>
          </p:cNvPr>
          <p:cNvSpPr>
            <a:spLocks noGrp="1"/>
          </p:cNvSpPr>
          <p:nvPr>
            <p:ph idx="1"/>
          </p:nvPr>
        </p:nvSpPr>
        <p:spPr>
          <a:xfrm>
            <a:off x="215154" y="817581"/>
            <a:ext cx="11768866" cy="6007333"/>
          </a:xfrm>
        </p:spPr>
        <p:txBody>
          <a:bodyPr/>
          <a:lstStyle/>
          <a:p>
            <a:r>
              <a:rPr lang="en-US" b="1" dirty="0">
                <a:solidFill>
                  <a:srgbClr val="00838B"/>
                </a:solidFill>
              </a:rPr>
              <a:t>Brainstorm from September 2021 AET Meeting</a:t>
            </a:r>
            <a:endParaRPr lang="en-US" dirty="0">
              <a:solidFill>
                <a:srgbClr val="00838B"/>
              </a:solidFill>
            </a:endParaRPr>
          </a:p>
          <a:p>
            <a:pPr lvl="0"/>
            <a:r>
              <a:rPr lang="en-US" dirty="0"/>
              <a:t>Have a contest for 9-12</a:t>
            </a:r>
            <a:r>
              <a:rPr lang="en-US" baseline="30000" dirty="0"/>
              <a:t>th</a:t>
            </a:r>
            <a:r>
              <a:rPr lang="en-US" dirty="0"/>
              <a:t> graders with a challenge to create video messages for their peers</a:t>
            </a:r>
          </a:p>
          <a:p>
            <a:pPr lvl="0"/>
            <a:r>
              <a:rPr lang="en-US" dirty="0"/>
              <a:t>Develop materials related to social hosting-educational materials geared towards parents; starting conversations with youth; emphasizing social hosting laws</a:t>
            </a:r>
          </a:p>
          <a:p>
            <a:pPr lvl="0"/>
            <a:r>
              <a:rPr lang="en-US" dirty="0"/>
              <a:t>Develop materials reminding about reducing access from home (safe storage, safe celebrations, responsibilities around rentals for after prom parties, etc. </a:t>
            </a:r>
          </a:p>
          <a:p>
            <a:pPr lvl="0"/>
            <a:r>
              <a:rPr lang="en-US" dirty="0"/>
              <a:t>Materials for hotels and rental properties</a:t>
            </a:r>
          </a:p>
          <a:p>
            <a:pPr lvl="0"/>
            <a:r>
              <a:rPr lang="en-US" dirty="0"/>
              <a:t>Add a new tagline with OOTH campaign </a:t>
            </a:r>
          </a:p>
          <a:p>
            <a:r>
              <a:rPr lang="en-US" dirty="0"/>
              <a:t>Look at changing color of materials from green to red or yellow (see following 2 slides)</a:t>
            </a:r>
          </a:p>
          <a:p>
            <a:pPr lvl="0"/>
            <a:r>
              <a:rPr lang="en-US" dirty="0"/>
              <a:t>Tie messages into the issues related to increased access to alcohol during the pandemic</a:t>
            </a:r>
          </a:p>
          <a:p>
            <a:pPr lvl="0"/>
            <a:r>
              <a:rPr lang="en-US" dirty="0"/>
              <a:t>Look at issues related to increased access (curb-side delivery, online shopping, etc.) Who is held accountable for checking the ID at pick-up</a:t>
            </a:r>
          </a:p>
          <a:p>
            <a:pPr lvl="0"/>
            <a:r>
              <a:rPr lang="en-US" dirty="0"/>
              <a:t>Develop materials for college students (transfer)</a:t>
            </a:r>
          </a:p>
          <a:p>
            <a:pPr lvl="0"/>
            <a:r>
              <a:rPr lang="en-US" dirty="0"/>
              <a:t>Create an interactive game where choices demonstrate consequences- this could be a conversation starter with parents and their children. </a:t>
            </a:r>
          </a:p>
          <a:p>
            <a:endParaRPr lang="en-US" dirty="0"/>
          </a:p>
        </p:txBody>
      </p:sp>
      <p:sp>
        <p:nvSpPr>
          <p:cNvPr id="3" name="Date Placeholder 2">
            <a:extLst>
              <a:ext uri="{FF2B5EF4-FFF2-40B4-BE49-F238E27FC236}">
                <a16:creationId xmlns:a16="http://schemas.microsoft.com/office/drawing/2014/main" id="{86EBDAAB-17C4-48A6-90CA-CB3972BA02C9}"/>
              </a:ext>
            </a:extLst>
          </p:cNvPr>
          <p:cNvSpPr>
            <a:spLocks noGrp="1"/>
          </p:cNvSpPr>
          <p:nvPr>
            <p:ph type="dt" sz="half" idx="2"/>
          </p:nvPr>
        </p:nvSpPr>
        <p:spPr/>
        <p:txBody>
          <a:bodyPr/>
          <a:lstStyle/>
          <a:p>
            <a:fld id="{D32C9CBE-BB3D-4D4A-BBA2-C9CC33C12E4A}" type="datetime1">
              <a:rPr lang="en-US" smtClean="0"/>
              <a:t>11/4/2021</a:t>
            </a:fld>
            <a:endParaRPr lang="en-US" dirty="0"/>
          </a:p>
        </p:txBody>
      </p:sp>
    </p:spTree>
    <p:extLst>
      <p:ext uri="{BB962C8B-B14F-4D97-AF65-F5344CB8AC3E}">
        <p14:creationId xmlns:p14="http://schemas.microsoft.com/office/powerpoint/2010/main" val="279983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1478AFA3-267C-44D0-8453-C0634855B28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307" y="867317"/>
            <a:ext cx="3692448" cy="5538673"/>
          </a:xfrm>
        </p:spPr>
      </p:pic>
      <p:sp>
        <p:nvSpPr>
          <p:cNvPr id="3" name="Date Placeholder 2">
            <a:extLst>
              <a:ext uri="{FF2B5EF4-FFF2-40B4-BE49-F238E27FC236}">
                <a16:creationId xmlns:a16="http://schemas.microsoft.com/office/drawing/2014/main" id="{99D7984B-F76E-44EB-80E9-40BE591A7115}"/>
              </a:ext>
            </a:extLst>
          </p:cNvPr>
          <p:cNvSpPr>
            <a:spLocks noGrp="1"/>
          </p:cNvSpPr>
          <p:nvPr>
            <p:ph type="dt" sz="half" idx="2"/>
          </p:nvPr>
        </p:nvSpPr>
        <p:spPr/>
        <p:txBody>
          <a:bodyPr/>
          <a:lstStyle/>
          <a:p>
            <a:fld id="{D32C9CBE-BB3D-4D4A-BBA2-C9CC33C12E4A}" type="datetime1">
              <a:rPr lang="en-US" smtClean="0"/>
              <a:t>11/4/2021</a:t>
            </a:fld>
            <a:endParaRPr lang="en-US" dirty="0"/>
          </a:p>
        </p:txBody>
      </p:sp>
      <p:pic>
        <p:nvPicPr>
          <p:cNvPr id="7" name="Picture 6" descr="Text&#10;&#10;Description automatically generated">
            <a:extLst>
              <a:ext uri="{FF2B5EF4-FFF2-40B4-BE49-F238E27FC236}">
                <a16:creationId xmlns:a16="http://schemas.microsoft.com/office/drawing/2014/main" id="{702D59FC-9968-4D14-B4BF-484D51805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211" y="867317"/>
            <a:ext cx="3692448" cy="5538672"/>
          </a:xfrm>
          <a:prstGeom prst="rect">
            <a:avLst/>
          </a:prstGeom>
        </p:spPr>
      </p:pic>
      <p:pic>
        <p:nvPicPr>
          <p:cNvPr id="8" name="Picture 7">
            <a:extLst>
              <a:ext uri="{FF2B5EF4-FFF2-40B4-BE49-F238E27FC236}">
                <a16:creationId xmlns:a16="http://schemas.microsoft.com/office/drawing/2014/main" id="{CAD30C19-DFA8-463D-86C4-D09A7545D532}"/>
              </a:ext>
            </a:extLst>
          </p:cNvPr>
          <p:cNvPicPr>
            <a:picLocks noChangeAspect="1"/>
          </p:cNvPicPr>
          <p:nvPr/>
        </p:nvPicPr>
        <p:blipFill>
          <a:blip r:embed="rId4"/>
          <a:stretch>
            <a:fillRect/>
          </a:stretch>
        </p:blipFill>
        <p:spPr>
          <a:xfrm>
            <a:off x="8241115" y="867317"/>
            <a:ext cx="3662126" cy="5488383"/>
          </a:xfrm>
          <a:prstGeom prst="rect">
            <a:avLst/>
          </a:prstGeom>
        </p:spPr>
      </p:pic>
    </p:spTree>
    <p:extLst>
      <p:ext uri="{BB962C8B-B14F-4D97-AF65-F5344CB8AC3E}">
        <p14:creationId xmlns:p14="http://schemas.microsoft.com/office/powerpoint/2010/main" val="1570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09D21-8AD5-4C9C-8262-E1A0B6854D26}"/>
              </a:ext>
            </a:extLst>
          </p:cNvPr>
          <p:cNvSpPr>
            <a:spLocks noGrp="1"/>
          </p:cNvSpPr>
          <p:nvPr>
            <p:ph idx="1"/>
          </p:nvPr>
        </p:nvSpPr>
        <p:spPr>
          <a:xfrm>
            <a:off x="290456" y="1290917"/>
            <a:ext cx="11338561" cy="5168871"/>
          </a:xfrm>
        </p:spPr>
        <p:txBody>
          <a:bodyPr/>
          <a:lstStyle/>
          <a:p>
            <a:r>
              <a:rPr lang="en-US" i="1" dirty="0"/>
              <a:t>Questions for Response:</a:t>
            </a:r>
          </a:p>
          <a:p>
            <a:r>
              <a:rPr lang="en-US" i="1" dirty="0"/>
              <a:t>I prefer the logo with RED background</a:t>
            </a:r>
            <a:endParaRPr lang="en-US" dirty="0"/>
          </a:p>
          <a:p>
            <a:r>
              <a:rPr lang="en-US" i="1" dirty="0"/>
              <a:t>I prefer the logo with YELLOW background</a:t>
            </a:r>
            <a:endParaRPr lang="en-US" dirty="0"/>
          </a:p>
          <a:p>
            <a:r>
              <a:rPr lang="en-US" i="1" dirty="0"/>
              <a:t>I prefer the logo stay the same (Green background)</a:t>
            </a:r>
            <a:endParaRPr lang="en-US" dirty="0"/>
          </a:p>
          <a:p>
            <a:r>
              <a:rPr lang="en-US" i="1" dirty="0"/>
              <a:t> I like the font change</a:t>
            </a:r>
            <a:endParaRPr lang="en-US" dirty="0"/>
          </a:p>
          <a:p>
            <a:r>
              <a:rPr lang="en-US" i="1" dirty="0"/>
              <a:t>I prefer the original font (on the green logo)</a:t>
            </a:r>
            <a:endParaRPr lang="en-US" dirty="0"/>
          </a:p>
          <a:p>
            <a:r>
              <a:rPr lang="en-US" i="1" dirty="0"/>
              <a:t> I would prefer a totally new logo.</a:t>
            </a:r>
            <a:endParaRPr lang="en-US" dirty="0"/>
          </a:p>
          <a:p>
            <a:r>
              <a:rPr lang="en-US" i="1" dirty="0"/>
              <a:t> Other Feedback</a:t>
            </a:r>
            <a:endParaRPr lang="en-US" dirty="0"/>
          </a:p>
          <a:p>
            <a:r>
              <a:rPr lang="en-US" dirty="0"/>
              <a:t>Please share with others in your circuit as well and send the collective circuit feedback to Michelle by November 12</a:t>
            </a:r>
            <a:r>
              <a:rPr lang="en-US" baseline="30000" dirty="0"/>
              <a:t>th</a:t>
            </a:r>
            <a:endParaRPr lang="en-US" dirty="0"/>
          </a:p>
        </p:txBody>
      </p:sp>
      <p:sp>
        <p:nvSpPr>
          <p:cNvPr id="3" name="Date Placeholder 2">
            <a:extLst>
              <a:ext uri="{FF2B5EF4-FFF2-40B4-BE49-F238E27FC236}">
                <a16:creationId xmlns:a16="http://schemas.microsoft.com/office/drawing/2014/main" id="{4AE77193-45FF-4C2B-B3A6-86D66A62A46A}"/>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5" name="TextBox 4">
            <a:extLst>
              <a:ext uri="{FF2B5EF4-FFF2-40B4-BE49-F238E27FC236}">
                <a16:creationId xmlns:a16="http://schemas.microsoft.com/office/drawing/2014/main" id="{204B3556-10A1-4F6B-AF4C-B95B8ADABDB6}"/>
              </a:ext>
            </a:extLst>
          </p:cNvPr>
          <p:cNvSpPr txBox="1"/>
          <p:nvPr/>
        </p:nvSpPr>
        <p:spPr>
          <a:xfrm>
            <a:off x="419549" y="755639"/>
            <a:ext cx="3650038" cy="400110"/>
          </a:xfrm>
          <a:prstGeom prst="rect">
            <a:avLst/>
          </a:prstGeom>
          <a:noFill/>
        </p:spPr>
        <p:txBody>
          <a:bodyPr wrap="none" rtlCol="0">
            <a:spAutoFit/>
          </a:bodyPr>
          <a:lstStyle/>
          <a:p>
            <a:r>
              <a:rPr lang="en-US" sz="2000" b="1" dirty="0">
                <a:solidFill>
                  <a:srgbClr val="00838B"/>
                </a:solidFill>
              </a:rPr>
              <a:t>Out of Their Hands Logo Options</a:t>
            </a:r>
          </a:p>
        </p:txBody>
      </p:sp>
    </p:spTree>
    <p:extLst>
      <p:ext uri="{BB962C8B-B14F-4D97-AF65-F5344CB8AC3E}">
        <p14:creationId xmlns:p14="http://schemas.microsoft.com/office/powerpoint/2010/main" val="1378728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E6722B-89B0-44FC-8A1B-5A785680CEAF}"/>
              </a:ext>
            </a:extLst>
          </p:cNvPr>
          <p:cNvSpPr>
            <a:spLocks noGrp="1"/>
          </p:cNvSpPr>
          <p:nvPr>
            <p:ph idx="1"/>
          </p:nvPr>
        </p:nvSpPr>
        <p:spPr>
          <a:xfrm>
            <a:off x="344245" y="1506071"/>
            <a:ext cx="11349317" cy="5088367"/>
          </a:xfrm>
        </p:spPr>
        <p:txBody>
          <a:bodyPr/>
          <a:lstStyle/>
          <a:p>
            <a:r>
              <a:rPr lang="en-US" dirty="0"/>
              <a:t>DAODAS is working on a social media calendar for the upcoming holidays. Our goal will be to have the social media posts and graphics to you by the meeting on the 23rd. Once we decide on the OOTH logo, we can work on some new items and media for the upcoming spring campaign. Jimmy Mount is checking on some of the items we brainstormed at our last meeting-will plan to provide an update at the upcoming meeting.</a:t>
            </a:r>
          </a:p>
          <a:p>
            <a:r>
              <a:rPr lang="en-US" b="1" dirty="0"/>
              <a:t>Next AET Coordinator’s Meeting: Tuesday, November 23</a:t>
            </a:r>
            <a:r>
              <a:rPr lang="en-US" b="1" baseline="30000" dirty="0"/>
              <a:t>rd</a:t>
            </a:r>
            <a:r>
              <a:rPr lang="en-US" b="1" dirty="0"/>
              <a:t> 1-3 pm via ZOOM</a:t>
            </a:r>
            <a:endParaRPr lang="en-US" dirty="0"/>
          </a:p>
          <a:p>
            <a:endParaRPr lang="en-US" dirty="0"/>
          </a:p>
        </p:txBody>
      </p:sp>
      <p:sp>
        <p:nvSpPr>
          <p:cNvPr id="3" name="Date Placeholder 2">
            <a:extLst>
              <a:ext uri="{FF2B5EF4-FFF2-40B4-BE49-F238E27FC236}">
                <a16:creationId xmlns:a16="http://schemas.microsoft.com/office/drawing/2014/main" id="{B9E8FE0B-EC02-4239-9F07-BDC6D3BCA6CF}"/>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TextBox 3">
            <a:extLst>
              <a:ext uri="{FF2B5EF4-FFF2-40B4-BE49-F238E27FC236}">
                <a16:creationId xmlns:a16="http://schemas.microsoft.com/office/drawing/2014/main" id="{8939F32D-1A73-4E27-8A47-BCEC25F8E0A6}"/>
              </a:ext>
            </a:extLst>
          </p:cNvPr>
          <p:cNvSpPr txBox="1"/>
          <p:nvPr/>
        </p:nvSpPr>
        <p:spPr>
          <a:xfrm>
            <a:off x="344245" y="860612"/>
            <a:ext cx="6540649" cy="461665"/>
          </a:xfrm>
          <a:prstGeom prst="rect">
            <a:avLst/>
          </a:prstGeom>
          <a:noFill/>
        </p:spPr>
        <p:txBody>
          <a:bodyPr wrap="square" rtlCol="0">
            <a:spAutoFit/>
          </a:bodyPr>
          <a:lstStyle/>
          <a:p>
            <a:r>
              <a:rPr lang="en-US" sz="2400" dirty="0">
                <a:solidFill>
                  <a:srgbClr val="00838B"/>
                </a:solidFill>
              </a:rPr>
              <a:t>Additional AET Resources-COVID 19 Funding</a:t>
            </a:r>
          </a:p>
        </p:txBody>
      </p:sp>
    </p:spTree>
    <p:extLst>
      <p:ext uri="{BB962C8B-B14F-4D97-AF65-F5344CB8AC3E}">
        <p14:creationId xmlns:p14="http://schemas.microsoft.com/office/powerpoint/2010/main" val="99804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2DFED-0E2E-481C-BA6F-598E0C397A2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C57E8FDD-E5B8-49E0-9CC3-C068AA432A2E}"/>
              </a:ext>
            </a:extLst>
          </p:cNvPr>
          <p:cNvSpPr>
            <a:spLocks noGrp="1"/>
          </p:cNvSpPr>
          <p:nvPr>
            <p:ph type="dt" sz="half" idx="2"/>
          </p:nvPr>
        </p:nvSpPr>
        <p:spPr/>
        <p:txBody>
          <a:bodyPr/>
          <a:lstStyle/>
          <a:p>
            <a:fld id="{63CB888A-206F-45AF-950E-B021DFB8B450}" type="datetime1">
              <a:rPr lang="en-US" smtClean="0"/>
              <a:t>11/4/2021</a:t>
            </a:fld>
            <a:endParaRPr lang="en-US" dirty="0"/>
          </a:p>
        </p:txBody>
      </p:sp>
      <p:pic>
        <p:nvPicPr>
          <p:cNvPr id="8195" name="Picture 3">
            <a:extLst>
              <a:ext uri="{FF2B5EF4-FFF2-40B4-BE49-F238E27FC236}">
                <a16:creationId xmlns:a16="http://schemas.microsoft.com/office/drawing/2014/main" id="{E9C45BD0-97C3-41A8-B80A-5D8F4930E0C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53288" y="769937"/>
            <a:ext cx="2659063"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5E6040E-4346-4503-BAF9-F91F1772BEFF}"/>
              </a:ext>
            </a:extLst>
          </p:cNvPr>
          <p:cNvSpPr/>
          <p:nvPr/>
        </p:nvSpPr>
        <p:spPr>
          <a:xfrm>
            <a:off x="3146547" y="1255039"/>
            <a:ext cx="8236772" cy="4708981"/>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rPr>
              <a:t>Registration is open online and via registration form (attached) for in-person Tall Cop Drug Trends training with Officer Jermaine Galloway this fall! To register online, please use the links below. The training will be held from 8:30 am to 1:00 pm in Greenville on 11/30/21, and in Charleston on 12/2/21. Please share registration information with your partners! </a:t>
            </a:r>
          </a:p>
          <a:p>
            <a:r>
              <a:rPr lang="en-US" sz="2000" dirty="0">
                <a:latin typeface="Calibri" panose="020F0502020204030204" pitchFamily="34" charset="0"/>
                <a:ea typeface="Calibri" panose="020F0502020204030204" pitchFamily="34" charset="0"/>
              </a:rPr>
              <a:t> </a:t>
            </a:r>
          </a:p>
          <a:p>
            <a:r>
              <a:rPr lang="en-US" sz="2000" dirty="0">
                <a:latin typeface="Calibri" panose="020F0502020204030204" pitchFamily="34" charset="0"/>
                <a:ea typeface="Calibri" panose="020F0502020204030204" pitchFamily="34" charset="0"/>
              </a:rPr>
              <a:t>Greenville: </a:t>
            </a:r>
            <a:r>
              <a:rPr lang="en-US" sz="2000" u="sng" dirty="0">
                <a:solidFill>
                  <a:srgbClr val="0563C1"/>
                </a:solidFill>
                <a:latin typeface="Calibri" panose="020F0502020204030204" pitchFamily="34" charset="0"/>
                <a:ea typeface="Calibri" panose="020F0502020204030204" pitchFamily="34" charset="0"/>
                <a:hlinkClick r:id="rId3"/>
              </a:rPr>
              <a:t>https://www.daodas.sc.gov/training/calendar/daodas-tall-cop-drug-trends-training-113021/</a:t>
            </a:r>
            <a:r>
              <a:rPr lang="en-US" sz="2000" dirty="0">
                <a:latin typeface="Calibri" panose="020F0502020204030204" pitchFamily="34" charset="0"/>
                <a:ea typeface="Calibri" panose="020F0502020204030204" pitchFamily="34" charset="0"/>
              </a:rPr>
              <a:t> </a:t>
            </a:r>
          </a:p>
          <a:p>
            <a:r>
              <a:rPr lang="en-US" sz="2000" dirty="0">
                <a:latin typeface="Calibri" panose="020F0502020204030204" pitchFamily="34" charset="0"/>
                <a:ea typeface="Calibri" panose="020F0502020204030204" pitchFamily="34" charset="0"/>
              </a:rPr>
              <a:t>Charleston: </a:t>
            </a:r>
            <a:r>
              <a:rPr lang="en-US" sz="2000" u="sng" dirty="0">
                <a:solidFill>
                  <a:srgbClr val="0563C1"/>
                </a:solidFill>
                <a:latin typeface="Calibri" panose="020F0502020204030204" pitchFamily="34" charset="0"/>
                <a:ea typeface="Calibri" panose="020F0502020204030204" pitchFamily="34" charset="0"/>
                <a:hlinkClick r:id="rId4"/>
              </a:rPr>
              <a:t>https://www.daodas.sc.gov/training/calendar/daodas-tall-cop-drug-trends-training-12221/</a:t>
            </a:r>
            <a:r>
              <a:rPr lang="en-US" sz="2000" dirty="0">
                <a:latin typeface="Calibri" panose="020F0502020204030204" pitchFamily="34" charset="0"/>
                <a:ea typeface="Calibri" panose="020F0502020204030204" pitchFamily="34" charset="0"/>
              </a:rPr>
              <a:t> </a:t>
            </a:r>
          </a:p>
          <a:p>
            <a:r>
              <a:rPr lang="en-US" sz="2000" dirty="0">
                <a:latin typeface="Calibri" panose="020F0502020204030204" pitchFamily="34" charset="0"/>
                <a:ea typeface="Calibri" panose="020F0502020204030204" pitchFamily="34" charset="0"/>
              </a:rPr>
              <a:t> </a:t>
            </a:r>
          </a:p>
          <a:p>
            <a:r>
              <a:rPr lang="en-US" sz="2000" dirty="0">
                <a:latin typeface="Calibri" panose="020F0502020204030204" pitchFamily="34" charset="0"/>
                <a:ea typeface="Calibri" panose="020F0502020204030204" pitchFamily="34" charset="0"/>
              </a:rPr>
              <a:t>The training will be provided this spring as well in Myrtle Beach on 3/8/21, and in Columbia on 3/10/21. DAODAS will apply for 4.0 training hours for prevention and law enforcement professionals each date. </a:t>
            </a:r>
          </a:p>
          <a:p>
            <a:r>
              <a:rPr lang="en-US" sz="2000"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10497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3AF99F-81F8-4C1A-8BAC-5752837AAD0E}"/>
              </a:ext>
            </a:extLst>
          </p:cNvPr>
          <p:cNvSpPr>
            <a:spLocks noGrp="1"/>
          </p:cNvSpPr>
          <p:nvPr>
            <p:ph idx="1"/>
          </p:nvPr>
        </p:nvSpPr>
        <p:spPr>
          <a:xfrm>
            <a:off x="333488" y="1699708"/>
            <a:ext cx="5292761" cy="4195483"/>
          </a:xfrm>
        </p:spPr>
        <p:txBody>
          <a:bodyPr/>
          <a:lstStyle/>
          <a:p>
            <a:r>
              <a:rPr lang="en-US" b="1" dirty="0"/>
              <a:t>12.3.21</a:t>
            </a:r>
          </a:p>
          <a:p>
            <a:r>
              <a:rPr lang="en-US" dirty="0"/>
              <a:t>9am-3pm</a:t>
            </a:r>
          </a:p>
          <a:p>
            <a:r>
              <a:rPr lang="en-US" dirty="0"/>
              <a:t>Donna Johnson</a:t>
            </a:r>
          </a:p>
          <a:p>
            <a:r>
              <a:rPr lang="en-US" dirty="0"/>
              <a:t>Understanding CBD, Cannabis, Vaping, and Medical Marijuana</a:t>
            </a:r>
          </a:p>
          <a:p>
            <a:r>
              <a:rPr lang="en-US" dirty="0"/>
              <a:t>Virtual-SCADA</a:t>
            </a:r>
          </a:p>
          <a:p>
            <a:endParaRPr lang="en-US" dirty="0"/>
          </a:p>
        </p:txBody>
      </p:sp>
      <p:sp>
        <p:nvSpPr>
          <p:cNvPr id="3" name="Date Placeholder 2">
            <a:extLst>
              <a:ext uri="{FF2B5EF4-FFF2-40B4-BE49-F238E27FC236}">
                <a16:creationId xmlns:a16="http://schemas.microsoft.com/office/drawing/2014/main" id="{4C3E5A55-5536-4D50-A7F4-20084F1F0D27}"/>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TextBox 3">
            <a:extLst>
              <a:ext uri="{FF2B5EF4-FFF2-40B4-BE49-F238E27FC236}">
                <a16:creationId xmlns:a16="http://schemas.microsoft.com/office/drawing/2014/main" id="{2691D3DC-36A6-4617-9C17-FDC1AF8362BC}"/>
              </a:ext>
            </a:extLst>
          </p:cNvPr>
          <p:cNvSpPr txBox="1"/>
          <p:nvPr/>
        </p:nvSpPr>
        <p:spPr>
          <a:xfrm>
            <a:off x="5970493" y="1699709"/>
            <a:ext cx="5152913" cy="2862322"/>
          </a:xfrm>
          <a:prstGeom prst="rect">
            <a:avLst/>
          </a:prstGeom>
          <a:noFill/>
        </p:spPr>
        <p:txBody>
          <a:bodyPr wrap="square" rtlCol="0">
            <a:spAutoFit/>
          </a:bodyPr>
          <a:lstStyle/>
          <a:p>
            <a:r>
              <a:rPr lang="en-US" sz="2000" b="1" dirty="0"/>
              <a:t>12.9.21</a:t>
            </a:r>
          </a:p>
          <a:p>
            <a:endParaRPr lang="en-US" sz="2000" dirty="0"/>
          </a:p>
          <a:p>
            <a:r>
              <a:rPr lang="en-US" sz="2000" dirty="0"/>
              <a:t>9am-3pm</a:t>
            </a:r>
          </a:p>
          <a:p>
            <a:endParaRPr lang="en-US" sz="2000" dirty="0"/>
          </a:p>
          <a:p>
            <a:r>
              <a:rPr lang="en-US" sz="2000" dirty="0"/>
              <a:t>TJ </a:t>
            </a:r>
            <a:r>
              <a:rPr lang="en-US" sz="2000" dirty="0" err="1"/>
              <a:t>Rumler</a:t>
            </a:r>
            <a:endParaRPr lang="en-US" sz="2000" dirty="0"/>
          </a:p>
          <a:p>
            <a:endParaRPr lang="en-US" sz="2000" dirty="0"/>
          </a:p>
          <a:p>
            <a:r>
              <a:rPr lang="en-US" sz="2000" dirty="0"/>
              <a:t>SCAPPA Annual Meeting: Self-Care Practices</a:t>
            </a:r>
          </a:p>
          <a:p>
            <a:endParaRPr lang="en-US" sz="2000" dirty="0"/>
          </a:p>
          <a:p>
            <a:r>
              <a:rPr lang="en-US" sz="2000" dirty="0"/>
              <a:t>Virtual-SCAPPA</a:t>
            </a:r>
          </a:p>
        </p:txBody>
      </p:sp>
      <p:sp>
        <p:nvSpPr>
          <p:cNvPr id="5" name="TextBox 4">
            <a:extLst>
              <a:ext uri="{FF2B5EF4-FFF2-40B4-BE49-F238E27FC236}">
                <a16:creationId xmlns:a16="http://schemas.microsoft.com/office/drawing/2014/main" id="{460E4217-59B8-468A-A220-5C6E7F56B4EA}"/>
              </a:ext>
            </a:extLst>
          </p:cNvPr>
          <p:cNvSpPr txBox="1"/>
          <p:nvPr/>
        </p:nvSpPr>
        <p:spPr>
          <a:xfrm>
            <a:off x="333488" y="962809"/>
            <a:ext cx="3219218" cy="400110"/>
          </a:xfrm>
          <a:prstGeom prst="rect">
            <a:avLst/>
          </a:prstGeom>
          <a:noFill/>
        </p:spPr>
        <p:txBody>
          <a:bodyPr wrap="square" rtlCol="0">
            <a:spAutoFit/>
          </a:bodyPr>
          <a:lstStyle/>
          <a:p>
            <a:r>
              <a:rPr lang="en-US" sz="2000" b="1" dirty="0">
                <a:solidFill>
                  <a:srgbClr val="00838B"/>
                </a:solidFill>
              </a:rPr>
              <a:t>Upcoming Trainings</a:t>
            </a:r>
          </a:p>
        </p:txBody>
      </p:sp>
    </p:spTree>
    <p:extLst>
      <p:ext uri="{BB962C8B-B14F-4D97-AF65-F5344CB8AC3E}">
        <p14:creationId xmlns:p14="http://schemas.microsoft.com/office/powerpoint/2010/main" val="1737144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C6868D-EEED-4D8B-BD0E-76386557CD92}"/>
              </a:ext>
            </a:extLst>
          </p:cNvPr>
          <p:cNvSpPr>
            <a:spLocks noGrp="1"/>
          </p:cNvSpPr>
          <p:nvPr>
            <p:ph idx="1"/>
          </p:nvPr>
        </p:nvSpPr>
        <p:spPr>
          <a:xfrm>
            <a:off x="355087" y="1742739"/>
            <a:ext cx="4787068" cy="3937299"/>
          </a:xfrm>
        </p:spPr>
        <p:txBody>
          <a:bodyPr/>
          <a:lstStyle/>
          <a:p>
            <a:r>
              <a:rPr lang="en-US" b="1" dirty="0"/>
              <a:t>1.11.22-1.12.22 </a:t>
            </a:r>
          </a:p>
          <a:p>
            <a:r>
              <a:rPr lang="en-US" dirty="0"/>
              <a:t>9:00am-4:00pm 	Ashley Bodiford &amp; Lou Anne Johnson 	</a:t>
            </a:r>
          </a:p>
          <a:p>
            <a:r>
              <a:rPr lang="en-US" dirty="0"/>
              <a:t>Ethics in Prevention: A Guide for Substance Abuse Prevention Practitioners 	</a:t>
            </a:r>
          </a:p>
          <a:p>
            <a:r>
              <a:rPr lang="en-US" dirty="0"/>
              <a:t>In-Person 	</a:t>
            </a:r>
          </a:p>
          <a:p>
            <a:r>
              <a:rPr lang="en-US" dirty="0"/>
              <a:t>BHSA 	</a:t>
            </a:r>
          </a:p>
          <a:p>
            <a:r>
              <a:rPr lang="en-US" dirty="0"/>
              <a:t>	</a:t>
            </a:r>
          </a:p>
          <a:p>
            <a:endParaRPr lang="en-US" dirty="0"/>
          </a:p>
        </p:txBody>
      </p:sp>
      <p:sp>
        <p:nvSpPr>
          <p:cNvPr id="3" name="Date Placeholder 2">
            <a:extLst>
              <a:ext uri="{FF2B5EF4-FFF2-40B4-BE49-F238E27FC236}">
                <a16:creationId xmlns:a16="http://schemas.microsoft.com/office/drawing/2014/main" id="{B0D9DB0A-2BF4-43E3-B13B-FF7BD068F820}"/>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TextBox 3">
            <a:extLst>
              <a:ext uri="{FF2B5EF4-FFF2-40B4-BE49-F238E27FC236}">
                <a16:creationId xmlns:a16="http://schemas.microsoft.com/office/drawing/2014/main" id="{EAD65DBC-78EF-41DC-8E49-D53293855278}"/>
              </a:ext>
            </a:extLst>
          </p:cNvPr>
          <p:cNvSpPr txBox="1"/>
          <p:nvPr/>
        </p:nvSpPr>
        <p:spPr>
          <a:xfrm>
            <a:off x="6142615" y="1845733"/>
            <a:ext cx="4604273" cy="2862322"/>
          </a:xfrm>
          <a:prstGeom prst="rect">
            <a:avLst/>
          </a:prstGeom>
          <a:noFill/>
        </p:spPr>
        <p:txBody>
          <a:bodyPr wrap="square" rtlCol="0">
            <a:spAutoFit/>
          </a:bodyPr>
          <a:lstStyle/>
          <a:p>
            <a:r>
              <a:rPr lang="en-US" sz="2000" b="1" dirty="0"/>
              <a:t>2.3.22 </a:t>
            </a:r>
          </a:p>
          <a:p>
            <a:endParaRPr lang="en-US" sz="2000" dirty="0"/>
          </a:p>
          <a:p>
            <a:r>
              <a:rPr lang="en-US" sz="2000" dirty="0"/>
              <a:t>9am-3pm </a:t>
            </a:r>
          </a:p>
          <a:p>
            <a:endParaRPr lang="en-US" sz="2000" dirty="0"/>
          </a:p>
          <a:p>
            <a:r>
              <a:rPr lang="en-US" sz="2000" dirty="0"/>
              <a:t>Prevention Quarterly: Training TBD</a:t>
            </a:r>
          </a:p>
          <a:p>
            <a:endParaRPr lang="en-US" sz="2000" dirty="0"/>
          </a:p>
          <a:p>
            <a:r>
              <a:rPr lang="en-US" sz="2000" dirty="0"/>
              <a:t> In-Person (hopefully)</a:t>
            </a:r>
          </a:p>
          <a:p>
            <a:endParaRPr lang="en-US" sz="2000" dirty="0"/>
          </a:p>
          <a:p>
            <a:r>
              <a:rPr lang="en-US" sz="2000" dirty="0"/>
              <a:t>SCAPPA/DAODAS</a:t>
            </a:r>
          </a:p>
        </p:txBody>
      </p:sp>
      <p:sp>
        <p:nvSpPr>
          <p:cNvPr id="5" name="Rectangle 4">
            <a:extLst>
              <a:ext uri="{FF2B5EF4-FFF2-40B4-BE49-F238E27FC236}">
                <a16:creationId xmlns:a16="http://schemas.microsoft.com/office/drawing/2014/main" id="{AA127A6B-0207-4927-BF25-85B8C4F2EB2F}"/>
              </a:ext>
            </a:extLst>
          </p:cNvPr>
          <p:cNvSpPr/>
          <p:nvPr/>
        </p:nvSpPr>
        <p:spPr>
          <a:xfrm>
            <a:off x="355087" y="993295"/>
            <a:ext cx="2592508" cy="400110"/>
          </a:xfrm>
          <a:prstGeom prst="rect">
            <a:avLst/>
          </a:prstGeom>
        </p:spPr>
        <p:txBody>
          <a:bodyPr wrap="square">
            <a:spAutoFit/>
          </a:bodyPr>
          <a:lstStyle/>
          <a:p>
            <a:r>
              <a:rPr lang="en-US" sz="2000" b="1" dirty="0">
                <a:solidFill>
                  <a:srgbClr val="00838B"/>
                </a:solidFill>
              </a:rPr>
              <a:t>Upcoming Trainings</a:t>
            </a:r>
          </a:p>
        </p:txBody>
      </p:sp>
    </p:spTree>
    <p:extLst>
      <p:ext uri="{BB962C8B-B14F-4D97-AF65-F5344CB8AC3E}">
        <p14:creationId xmlns:p14="http://schemas.microsoft.com/office/powerpoint/2010/main" val="134642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41400-55EA-4EF5-9D82-2E792BFE64EC}"/>
              </a:ext>
            </a:extLst>
          </p:cNvPr>
          <p:cNvSpPr>
            <a:spLocks noGrp="1"/>
          </p:cNvSpPr>
          <p:nvPr>
            <p:ph idx="1"/>
          </p:nvPr>
        </p:nvSpPr>
        <p:spPr>
          <a:xfrm>
            <a:off x="473337" y="1656678"/>
            <a:ext cx="10682344" cy="4212416"/>
          </a:xfrm>
        </p:spPr>
        <p:txBody>
          <a:bodyPr/>
          <a:lstStyle/>
          <a:p>
            <a:pPr lvl="1">
              <a:buFont typeface="Wingdings" panose="05000000000000000000" pitchFamily="2" charset="2"/>
              <a:buChar char="§"/>
            </a:pPr>
            <a:r>
              <a:rPr lang="en-US" sz="2400" dirty="0"/>
              <a:t>December 16, 2021</a:t>
            </a:r>
          </a:p>
          <a:p>
            <a:pPr marL="201168" lvl="1" indent="0">
              <a:buNone/>
            </a:pPr>
            <a:endParaRPr lang="en-US" sz="2400" dirty="0"/>
          </a:p>
          <a:p>
            <a:pPr lvl="1">
              <a:buFont typeface="Wingdings" panose="05000000000000000000" pitchFamily="2" charset="2"/>
              <a:buChar char="§"/>
            </a:pPr>
            <a:r>
              <a:rPr lang="en-US" sz="2400" dirty="0"/>
              <a:t>March 17, 2022</a:t>
            </a:r>
          </a:p>
          <a:p>
            <a:pPr marL="201168" lvl="1" indent="0">
              <a:buNone/>
            </a:pPr>
            <a:endParaRPr lang="en-US" sz="2400" dirty="0"/>
          </a:p>
          <a:p>
            <a:pPr lvl="1">
              <a:buFont typeface="Wingdings" panose="05000000000000000000" pitchFamily="2" charset="2"/>
              <a:buChar char="§"/>
            </a:pPr>
            <a:r>
              <a:rPr lang="en-US" sz="2400" dirty="0"/>
              <a:t>June 16, 2022</a:t>
            </a:r>
          </a:p>
          <a:p>
            <a:pPr marL="201168" lvl="1" indent="0">
              <a:buNone/>
            </a:pPr>
            <a:endParaRPr lang="en-US" sz="2400" dirty="0"/>
          </a:p>
          <a:p>
            <a:pPr lvl="1">
              <a:buFont typeface="Wingdings" panose="05000000000000000000" pitchFamily="2" charset="2"/>
              <a:buChar char="§"/>
            </a:pPr>
            <a:r>
              <a:rPr lang="en-US" sz="2400" dirty="0"/>
              <a:t>September 15, 2022</a:t>
            </a:r>
          </a:p>
          <a:p>
            <a:pPr marL="201168" lvl="1" indent="0">
              <a:buNone/>
            </a:pPr>
            <a:endParaRPr lang="en-US" sz="2400" dirty="0"/>
          </a:p>
          <a:p>
            <a:pPr lvl="1">
              <a:buFont typeface="Wingdings" panose="05000000000000000000" pitchFamily="2" charset="2"/>
              <a:buChar char="§"/>
            </a:pPr>
            <a:r>
              <a:rPr lang="en-US" sz="2400" dirty="0"/>
              <a:t>December 15, 2022</a:t>
            </a:r>
          </a:p>
        </p:txBody>
      </p:sp>
      <p:sp>
        <p:nvSpPr>
          <p:cNvPr id="3" name="Date Placeholder 2">
            <a:extLst>
              <a:ext uri="{FF2B5EF4-FFF2-40B4-BE49-F238E27FC236}">
                <a16:creationId xmlns:a16="http://schemas.microsoft.com/office/drawing/2014/main" id="{A672F726-183F-40BB-ACAF-E472644DB3E5}"/>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TextBox 3">
            <a:extLst>
              <a:ext uri="{FF2B5EF4-FFF2-40B4-BE49-F238E27FC236}">
                <a16:creationId xmlns:a16="http://schemas.microsoft.com/office/drawing/2014/main" id="{AC2AFF44-F9C3-417C-8707-D9F9772E3A36}"/>
              </a:ext>
            </a:extLst>
          </p:cNvPr>
          <p:cNvSpPr txBox="1"/>
          <p:nvPr/>
        </p:nvSpPr>
        <p:spPr>
          <a:xfrm>
            <a:off x="640080" y="835150"/>
            <a:ext cx="11011528" cy="584775"/>
          </a:xfrm>
          <a:prstGeom prst="rect">
            <a:avLst/>
          </a:prstGeom>
          <a:noFill/>
        </p:spPr>
        <p:txBody>
          <a:bodyPr wrap="square" rtlCol="0">
            <a:spAutoFit/>
          </a:bodyPr>
          <a:lstStyle/>
          <a:p>
            <a:r>
              <a:rPr lang="en-US" sz="3200" b="1" dirty="0">
                <a:solidFill>
                  <a:srgbClr val="00838B"/>
                </a:solidFill>
              </a:rPr>
              <a:t>DAODAS Quarterly Prevention Check-in Training </a:t>
            </a:r>
          </a:p>
        </p:txBody>
      </p:sp>
    </p:spTree>
    <p:extLst>
      <p:ext uri="{BB962C8B-B14F-4D97-AF65-F5344CB8AC3E}">
        <p14:creationId xmlns:p14="http://schemas.microsoft.com/office/powerpoint/2010/main" val="464665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website&#10;&#10;Description automatically generated">
            <a:extLst>
              <a:ext uri="{FF2B5EF4-FFF2-40B4-BE49-F238E27FC236}">
                <a16:creationId xmlns:a16="http://schemas.microsoft.com/office/drawing/2014/main" id="{30AFB659-9F04-4A00-BC28-F6A9A95A40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2899" y="926385"/>
            <a:ext cx="5841403" cy="5801229"/>
          </a:xfrm>
        </p:spPr>
      </p:pic>
      <p:sp>
        <p:nvSpPr>
          <p:cNvPr id="3" name="Date Placeholder 2">
            <a:extLst>
              <a:ext uri="{FF2B5EF4-FFF2-40B4-BE49-F238E27FC236}">
                <a16:creationId xmlns:a16="http://schemas.microsoft.com/office/drawing/2014/main" id="{A5EEF1E8-9E1A-4A0B-9591-3CE365413308}"/>
              </a:ext>
            </a:extLst>
          </p:cNvPr>
          <p:cNvSpPr>
            <a:spLocks noGrp="1"/>
          </p:cNvSpPr>
          <p:nvPr>
            <p:ph type="dt" sz="half" idx="2"/>
          </p:nvPr>
        </p:nvSpPr>
        <p:spPr/>
        <p:txBody>
          <a:bodyPr/>
          <a:lstStyle/>
          <a:p>
            <a:fld id="{D32C9CBE-BB3D-4D4A-BBA2-C9CC33C12E4A}" type="datetime1">
              <a:rPr lang="en-US" smtClean="0"/>
              <a:t>11/4/2021</a:t>
            </a:fld>
            <a:endParaRPr lang="en-US" dirty="0"/>
          </a:p>
        </p:txBody>
      </p:sp>
    </p:spTree>
    <p:extLst>
      <p:ext uri="{BB962C8B-B14F-4D97-AF65-F5344CB8AC3E}">
        <p14:creationId xmlns:p14="http://schemas.microsoft.com/office/powerpoint/2010/main" val="3562320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DE69EB-B6F7-4EF8-9299-BB1DC5C7F195}"/>
              </a:ext>
            </a:extLst>
          </p:cNvPr>
          <p:cNvSpPr>
            <a:spLocks noGrp="1"/>
          </p:cNvSpPr>
          <p:nvPr>
            <p:ph type="dt" sz="half" idx="2"/>
          </p:nvPr>
        </p:nvSpPr>
        <p:spPr/>
        <p:txBody>
          <a:bodyPr/>
          <a:lstStyle/>
          <a:p>
            <a:fld id="{63CB888A-206F-45AF-950E-B021DFB8B450}" type="datetime1">
              <a:rPr lang="en-US" smtClean="0"/>
              <a:t>11/4/2021</a:t>
            </a:fld>
            <a:endParaRPr lang="en-US" dirty="0"/>
          </a:p>
        </p:txBody>
      </p:sp>
      <p:pic>
        <p:nvPicPr>
          <p:cNvPr id="6146" name="Picture 2">
            <a:extLst>
              <a:ext uri="{FF2B5EF4-FFF2-40B4-BE49-F238E27FC236}">
                <a16:creationId xmlns:a16="http://schemas.microsoft.com/office/drawing/2014/main" id="{7FFF8760-90BD-4F41-A770-5AAB25712331}"/>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16729" y="679433"/>
            <a:ext cx="1945335" cy="194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13D296-D37A-46A4-9140-CA14A180EEC5}"/>
              </a:ext>
            </a:extLst>
          </p:cNvPr>
          <p:cNvSpPr/>
          <p:nvPr/>
        </p:nvSpPr>
        <p:spPr>
          <a:xfrm>
            <a:off x="1764255" y="2205319"/>
            <a:ext cx="9552790" cy="1323439"/>
          </a:xfrm>
          <a:prstGeom prst="rect">
            <a:avLst/>
          </a:prstGeom>
        </p:spPr>
        <p:txBody>
          <a:bodyPr wrap="square">
            <a:spAutoFit/>
          </a:bodyPr>
          <a:lstStyle/>
          <a:p>
            <a:pPr algn="ctr"/>
            <a:r>
              <a:rPr lang="en-US" sz="2000" b="1" dirty="0">
                <a:solidFill>
                  <a:srgbClr val="181818"/>
                </a:solidFill>
                <a:ea typeface="Times New Roman" panose="02020603050405020304" pitchFamily="18" charset="0"/>
              </a:rPr>
              <a:t>The 2021 Annual Conference, will be held </a:t>
            </a:r>
            <a:r>
              <a:rPr lang="en-US" sz="2000" b="1" dirty="0">
                <a:solidFill>
                  <a:srgbClr val="FF0000"/>
                </a:solidFill>
                <a:ea typeface="Times New Roman" panose="02020603050405020304" pitchFamily="18" charset="0"/>
              </a:rPr>
              <a:t>November 15-17</a:t>
            </a:r>
            <a:r>
              <a:rPr lang="en-US" sz="2000" b="1" dirty="0">
                <a:solidFill>
                  <a:srgbClr val="181818"/>
                </a:solidFill>
                <a:ea typeface="Times New Roman" panose="02020603050405020304" pitchFamily="18" charset="0"/>
              </a:rPr>
              <a:t> in Montgomery, Alabama at the Renaissance Montgomery Hotel &amp; Spa at the Convention Center, </a:t>
            </a:r>
            <a:endParaRPr lang="en-US" sz="2000" dirty="0">
              <a:ea typeface="Calibri" panose="020F0502020204030204" pitchFamily="34" charset="0"/>
            </a:endParaRPr>
          </a:p>
          <a:p>
            <a:r>
              <a:rPr lang="en-US" sz="2000" b="1" dirty="0">
                <a:solidFill>
                  <a:srgbClr val="181818"/>
                </a:solidFill>
                <a:ea typeface="Times New Roman" panose="02020603050405020304" pitchFamily="18" charset="0"/>
              </a:rPr>
              <a:t>in collaboration with the Alabama Law Enforcement Agency (ALEA) State Bureau of Investigation. Conference registration and hotel accommodations are now ope</a:t>
            </a:r>
            <a:r>
              <a:rPr lang="en-US" b="1" dirty="0">
                <a:solidFill>
                  <a:srgbClr val="181818"/>
                </a:solidFill>
                <a:latin typeface="Times New Roman" panose="02020603050405020304" pitchFamily="18" charset="0"/>
                <a:ea typeface="Times New Roman" panose="02020603050405020304" pitchFamily="18" charset="0"/>
              </a:rPr>
              <a:t>n!</a:t>
            </a:r>
            <a:endParaRPr lang="en-US" dirty="0"/>
          </a:p>
        </p:txBody>
      </p:sp>
      <p:sp>
        <p:nvSpPr>
          <p:cNvPr id="9" name="Rectangle 8">
            <a:extLst>
              <a:ext uri="{FF2B5EF4-FFF2-40B4-BE49-F238E27FC236}">
                <a16:creationId xmlns:a16="http://schemas.microsoft.com/office/drawing/2014/main" id="{968D79A0-198B-4CF5-961B-BE171C0B765D}"/>
              </a:ext>
            </a:extLst>
          </p:cNvPr>
          <p:cNvSpPr/>
          <p:nvPr/>
        </p:nvSpPr>
        <p:spPr>
          <a:xfrm>
            <a:off x="4128986" y="4408313"/>
            <a:ext cx="4186724" cy="646331"/>
          </a:xfrm>
          <a:prstGeom prst="rect">
            <a:avLst/>
          </a:prstGeom>
        </p:spPr>
        <p:txBody>
          <a:bodyPr wrap="none">
            <a:spAutoFit/>
          </a:bodyPr>
          <a:lstStyle/>
          <a:p>
            <a:r>
              <a:rPr lang="en-US" dirty="0">
                <a:hlinkClick r:id="rId3"/>
              </a:rPr>
              <a:t>https://nllea.org/Event/Registration?id=14</a:t>
            </a:r>
            <a:endParaRPr lang="en-US" dirty="0"/>
          </a:p>
          <a:p>
            <a:endParaRPr lang="en-US" dirty="0"/>
          </a:p>
        </p:txBody>
      </p:sp>
    </p:spTree>
    <p:extLst>
      <p:ext uri="{BB962C8B-B14F-4D97-AF65-F5344CB8AC3E}">
        <p14:creationId xmlns:p14="http://schemas.microsoft.com/office/powerpoint/2010/main" val="415020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9CC31A-C248-4D60-9452-FCF01D9FF207}"/>
              </a:ext>
            </a:extLst>
          </p:cNvPr>
          <p:cNvSpPr>
            <a:spLocks noGrp="1"/>
          </p:cNvSpPr>
          <p:nvPr>
            <p:ph idx="1"/>
          </p:nvPr>
        </p:nvSpPr>
        <p:spPr>
          <a:xfrm>
            <a:off x="258183" y="1549101"/>
            <a:ext cx="11198712" cy="4711849"/>
          </a:xfrm>
        </p:spPr>
        <p:txBody>
          <a:bodyPr/>
          <a:lstStyle/>
          <a:p>
            <a:r>
              <a:rPr lang="en-US" dirty="0"/>
              <a:t>Email sent out by Dr. Sazid Kahn on September 30</a:t>
            </a:r>
            <a:r>
              <a:rPr lang="en-US" baseline="30000" dirty="0"/>
              <a:t>th</a:t>
            </a:r>
            <a:endParaRPr lang="en-US" dirty="0"/>
          </a:p>
          <a:p>
            <a:r>
              <a:rPr lang="en-US" dirty="0"/>
              <a:t>Point of Contact- Michelle as Dr. Kahn’s last day with DAODAS was October 14</a:t>
            </a:r>
            <a:r>
              <a:rPr lang="en-US" baseline="30000" dirty="0"/>
              <a:t>th</a:t>
            </a:r>
            <a:endParaRPr lang="en-US" dirty="0"/>
          </a:p>
          <a:p>
            <a:r>
              <a:rPr lang="en-US" dirty="0"/>
              <a:t>DAODAS issued a bid to secure a vendor last Friday-October 29</a:t>
            </a:r>
            <a:r>
              <a:rPr lang="en-US" baseline="30000" dirty="0"/>
              <a:t>th</a:t>
            </a:r>
          </a:p>
          <a:p>
            <a:r>
              <a:rPr lang="en-US" dirty="0"/>
              <a:t>Vendor will be selected by mid-November</a:t>
            </a:r>
          </a:p>
          <a:p>
            <a:r>
              <a:rPr lang="en-US" dirty="0"/>
              <a:t>Email included several documents to include:</a:t>
            </a:r>
          </a:p>
          <a:p>
            <a:r>
              <a:rPr lang="en-US" b="1" dirty="0"/>
              <a:t>2022 CTC Contact List Blank	 Intent to Survey Form	 CTC Survey Plan </a:t>
            </a:r>
            <a:endParaRPr lang="en-US" dirty="0"/>
          </a:p>
          <a:p>
            <a:r>
              <a:rPr lang="en-US" b="1" dirty="0"/>
              <a:t>CTC survey Talking points		 CTC 2022 Survey		 CTC PPT Overview</a:t>
            </a:r>
            <a:endParaRPr lang="en-US" dirty="0"/>
          </a:p>
          <a:p>
            <a:r>
              <a:rPr lang="en-US" b="1" dirty="0"/>
              <a:t>CTC Fact Sheet			 Opt-Out consent form</a:t>
            </a:r>
            <a:r>
              <a:rPr lang="en-US" dirty="0"/>
              <a:t> 	</a:t>
            </a:r>
            <a:r>
              <a:rPr lang="en-US" b="1" dirty="0"/>
              <a:t> Parent consent form Active/Passive</a:t>
            </a:r>
            <a:endParaRPr lang="en-US" dirty="0"/>
          </a:p>
          <a:p>
            <a:r>
              <a:rPr lang="en-US" b="1" dirty="0"/>
              <a:t>Survey Timeline</a:t>
            </a:r>
          </a:p>
          <a:p>
            <a:endParaRPr lang="en-US" dirty="0"/>
          </a:p>
          <a:p>
            <a:pPr marL="0" indent="0">
              <a:buNone/>
            </a:pPr>
            <a:endParaRPr lang="en-US" dirty="0"/>
          </a:p>
          <a:p>
            <a:pPr marL="0" indent="0">
              <a:buNone/>
            </a:pPr>
            <a:endParaRPr lang="en-US" dirty="0"/>
          </a:p>
        </p:txBody>
      </p:sp>
      <p:sp>
        <p:nvSpPr>
          <p:cNvPr id="2" name="Date Placeholder 1">
            <a:extLst>
              <a:ext uri="{FF2B5EF4-FFF2-40B4-BE49-F238E27FC236}">
                <a16:creationId xmlns:a16="http://schemas.microsoft.com/office/drawing/2014/main" id="{09DC4C64-ED09-4BF2-A523-90642AA5AA34}"/>
              </a:ext>
            </a:extLst>
          </p:cNvPr>
          <p:cNvSpPr>
            <a:spLocks noGrp="1"/>
          </p:cNvSpPr>
          <p:nvPr>
            <p:ph type="dt" sz="half" idx="2"/>
          </p:nvPr>
        </p:nvSpPr>
        <p:spPr/>
        <p:txBody>
          <a:bodyPr/>
          <a:lstStyle/>
          <a:p>
            <a:fld id="{ED02A1B5-AED9-4ED2-876C-3A6D7FD53219}" type="datetime1">
              <a:rPr lang="en-US" smtClean="0"/>
              <a:t>11/4/2021</a:t>
            </a:fld>
            <a:endParaRPr lang="en-US" dirty="0"/>
          </a:p>
        </p:txBody>
      </p:sp>
      <p:sp>
        <p:nvSpPr>
          <p:cNvPr id="4" name="Rectangle 3">
            <a:extLst>
              <a:ext uri="{FF2B5EF4-FFF2-40B4-BE49-F238E27FC236}">
                <a16:creationId xmlns:a16="http://schemas.microsoft.com/office/drawing/2014/main" id="{A7A780E1-7EA9-4B65-917C-E8C626F6F3A4}"/>
              </a:ext>
            </a:extLst>
          </p:cNvPr>
          <p:cNvSpPr/>
          <p:nvPr/>
        </p:nvSpPr>
        <p:spPr>
          <a:xfrm>
            <a:off x="258182" y="779771"/>
            <a:ext cx="1598899" cy="461665"/>
          </a:xfrm>
          <a:prstGeom prst="rect">
            <a:avLst/>
          </a:prstGeom>
        </p:spPr>
        <p:txBody>
          <a:bodyPr wrap="none">
            <a:spAutoFit/>
          </a:bodyPr>
          <a:lstStyle/>
          <a:p>
            <a:r>
              <a:rPr lang="en-US" sz="2400" b="1" dirty="0">
                <a:solidFill>
                  <a:srgbClr val="00838B"/>
                </a:solidFill>
                <a:latin typeface="+mj-lt"/>
              </a:rPr>
              <a:t>CTC Survey </a:t>
            </a:r>
            <a:endParaRPr lang="en-US" sz="2400" dirty="0">
              <a:latin typeface="+mj-lt"/>
            </a:endParaRPr>
          </a:p>
        </p:txBody>
      </p:sp>
    </p:spTree>
    <p:extLst>
      <p:ext uri="{BB962C8B-B14F-4D97-AF65-F5344CB8AC3E}">
        <p14:creationId xmlns:p14="http://schemas.microsoft.com/office/powerpoint/2010/main" val="473552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8BAC10E-6B93-4E34-8C74-B0C67DE8AE4F}"/>
              </a:ext>
            </a:extLst>
          </p:cNvPr>
          <p:cNvGraphicFramePr>
            <a:graphicFrameLocks noGrp="1"/>
          </p:cNvGraphicFramePr>
          <p:nvPr>
            <p:ph idx="1"/>
            <p:extLst>
              <p:ext uri="{D42A27DB-BD31-4B8C-83A1-F6EECF244321}">
                <p14:modId xmlns:p14="http://schemas.microsoft.com/office/powerpoint/2010/main" val="2555344896"/>
              </p:ext>
            </p:extLst>
          </p:nvPr>
        </p:nvGraphicFramePr>
        <p:xfrm>
          <a:off x="2517289" y="4625209"/>
          <a:ext cx="7541111" cy="1947590"/>
        </p:xfrm>
        <a:graphic>
          <a:graphicData uri="http://schemas.openxmlformats.org/drawingml/2006/table">
            <a:tbl>
              <a:tblPr/>
              <a:tblGrid>
                <a:gridCol w="3146651">
                  <a:extLst>
                    <a:ext uri="{9D8B030D-6E8A-4147-A177-3AD203B41FA5}">
                      <a16:colId xmlns:a16="http://schemas.microsoft.com/office/drawing/2014/main" val="1942129560"/>
                    </a:ext>
                  </a:extLst>
                </a:gridCol>
                <a:gridCol w="4394460">
                  <a:extLst>
                    <a:ext uri="{9D8B030D-6E8A-4147-A177-3AD203B41FA5}">
                      <a16:colId xmlns:a16="http://schemas.microsoft.com/office/drawing/2014/main" val="677997299"/>
                    </a:ext>
                  </a:extLst>
                </a:gridCol>
              </a:tblGrid>
              <a:tr h="1263302">
                <a:tc>
                  <a:txBody>
                    <a:bodyPr/>
                    <a:lstStyle/>
                    <a:p>
                      <a:r>
                        <a:rPr lang="en-US" sz="2000" dirty="0">
                          <a:effectLst/>
                          <a:latin typeface="+mn-lt"/>
                        </a:rPr>
                        <a:t>January 31-February 3, 2022</a:t>
                      </a:r>
                    </a:p>
                  </a:txBody>
                  <a:tcPr marL="0" marR="0" marT="0" marB="0" anchor="ctr">
                    <a:lnL>
                      <a:noFill/>
                    </a:lnL>
                    <a:lnR>
                      <a:noFill/>
                    </a:lnR>
                    <a:lnT>
                      <a:noFill/>
                    </a:lnT>
                    <a:lnB>
                      <a:noFill/>
                    </a:lnB>
                    <a:solidFill>
                      <a:srgbClr val="FFFFFF"/>
                    </a:solidFill>
                  </a:tcPr>
                </a:tc>
                <a:tc>
                  <a:txBody>
                    <a:bodyPr/>
                    <a:lstStyle/>
                    <a:p>
                      <a:r>
                        <a:rPr lang="en-US" sz="2000" dirty="0">
                          <a:effectLst/>
                          <a:latin typeface="+mn-lt"/>
                        </a:rPr>
                        <a:t>Gaylord National (National Harbor, MD)</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27616022"/>
                  </a:ext>
                </a:extLst>
              </a:tr>
              <a:tr h="684288">
                <a:tc>
                  <a:txBody>
                    <a:bodyPr/>
                    <a:lstStyle/>
                    <a:p>
                      <a:r>
                        <a:rPr lang="en-US" dirty="0">
                          <a:effectLst/>
                        </a:rPr>
                        <a:t> </a:t>
                      </a:r>
                    </a:p>
                  </a:txBody>
                  <a:tcPr marL="0" marR="0" marT="0" marB="0" anchor="ctr">
                    <a:lnL>
                      <a:noFill/>
                    </a:lnL>
                    <a:lnR>
                      <a:noFill/>
                    </a:lnR>
                    <a:lnT>
                      <a:noFill/>
                    </a:lnT>
                    <a:lnB>
                      <a:noFill/>
                    </a:lnB>
                    <a:solidFill>
                      <a:srgbClr val="FFFFFF"/>
                    </a:solidFill>
                  </a:tcPr>
                </a:tc>
                <a:tc>
                  <a:txBody>
                    <a:bodyPr/>
                    <a:lstStyle/>
                    <a:p>
                      <a:r>
                        <a:rPr lang="en-US" dirty="0">
                          <a:effectLs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29070383"/>
                  </a:ext>
                </a:extLst>
              </a:tr>
            </a:tbl>
          </a:graphicData>
        </a:graphic>
      </p:graphicFrame>
      <p:sp>
        <p:nvSpPr>
          <p:cNvPr id="3" name="Date Placeholder 2">
            <a:extLst>
              <a:ext uri="{FF2B5EF4-FFF2-40B4-BE49-F238E27FC236}">
                <a16:creationId xmlns:a16="http://schemas.microsoft.com/office/drawing/2014/main" id="{9A5D8CBC-29F4-4E7C-8C62-4E95519F7744}"/>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5" name="Rectangle 1">
            <a:extLst>
              <a:ext uri="{FF2B5EF4-FFF2-40B4-BE49-F238E27FC236}">
                <a16:creationId xmlns:a16="http://schemas.microsoft.com/office/drawing/2014/main" id="{044C7822-2840-4491-8FED-52EC65B71B22}"/>
              </a:ext>
            </a:extLst>
          </p:cNvPr>
          <p:cNvSpPr>
            <a:spLocks noChangeArrowheads="1"/>
          </p:cNvSpPr>
          <p:nvPr/>
        </p:nvSpPr>
        <p:spPr bwMode="auto">
          <a:xfrm>
            <a:off x="762239" y="2770406"/>
            <a:ext cx="1066751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CADCA’s National Leadership Forum is a four-day conference packed with multiple adult and youth-oriented opportunities to learn the latest strategies to fight substance misuse and hear from nationally-known experts and policymakers with a full day dedicated to Capitol Hill events. The Forum is held in the Washington, DC area every year, normally the first week of February and brings together more than 2,700 participants representing community anti-drug coalitions, government leaders, youth, addiction treatment professionals, researchers, educators, law enforcement professionals, youth and faith-based leaders</a:t>
            </a:r>
            <a:r>
              <a:rPr kumimoji="0" lang="en-US" altLang="en-US" b="0" i="0" u="none" strike="noStrike" cap="none" normalizeH="0" baseline="0" dirty="0">
                <a:ln>
                  <a:noFill/>
                </a:ln>
                <a:solidFill>
                  <a:schemeClr val="tx1"/>
                </a:solidFill>
                <a:effectLst/>
              </a:rPr>
              <a:t>.</a:t>
            </a:r>
          </a:p>
        </p:txBody>
      </p:sp>
      <p:sp>
        <p:nvSpPr>
          <p:cNvPr id="6" name="Rectangle 5">
            <a:extLst>
              <a:ext uri="{FF2B5EF4-FFF2-40B4-BE49-F238E27FC236}">
                <a16:creationId xmlns:a16="http://schemas.microsoft.com/office/drawing/2014/main" id="{6FB349E6-9EB0-422D-AB79-D89C0540265B}"/>
              </a:ext>
            </a:extLst>
          </p:cNvPr>
          <p:cNvSpPr/>
          <p:nvPr/>
        </p:nvSpPr>
        <p:spPr>
          <a:xfrm>
            <a:off x="4169831" y="5934465"/>
            <a:ext cx="3852337" cy="707886"/>
          </a:xfrm>
          <a:prstGeom prst="rect">
            <a:avLst/>
          </a:prstGeom>
        </p:spPr>
        <p:txBody>
          <a:bodyPr wrap="none">
            <a:spAutoFit/>
          </a:bodyPr>
          <a:lstStyle/>
          <a:p>
            <a:r>
              <a:rPr lang="en-US" sz="2000" dirty="0">
                <a:hlinkClick r:id="rId2"/>
              </a:rPr>
              <a:t>https://www.cadca.org/forum2022</a:t>
            </a:r>
            <a:endParaRPr lang="en-US" sz="2000" dirty="0"/>
          </a:p>
          <a:p>
            <a:endParaRPr lang="en-US" sz="2000" dirty="0"/>
          </a:p>
        </p:txBody>
      </p:sp>
      <p:pic>
        <p:nvPicPr>
          <p:cNvPr id="1027" name="Picture 3">
            <a:extLst>
              <a:ext uri="{FF2B5EF4-FFF2-40B4-BE49-F238E27FC236}">
                <a16:creationId xmlns:a16="http://schemas.microsoft.com/office/drawing/2014/main" id="{DD9362F6-B25C-4E42-BC20-F52C9F0B0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0" y="852869"/>
            <a:ext cx="10977937" cy="173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66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A76CC0-7ECC-42E1-A91D-D74A90C7BD43}"/>
              </a:ext>
            </a:extLst>
          </p:cNvPr>
          <p:cNvSpPr>
            <a:spLocks noGrp="1"/>
          </p:cNvSpPr>
          <p:nvPr>
            <p:ph type="dt" sz="half" idx="2"/>
          </p:nvPr>
        </p:nvSpPr>
        <p:spPr/>
        <p:txBody>
          <a:bodyPr/>
          <a:lstStyle/>
          <a:p>
            <a:fld id="{D32C9CBE-BB3D-4D4A-BBA2-C9CC33C12E4A}" type="datetime1">
              <a:rPr lang="en-US" smtClean="0"/>
              <a:t>11/4/2021</a:t>
            </a:fld>
            <a:endParaRPr lang="en-US" dirty="0"/>
          </a:p>
        </p:txBody>
      </p:sp>
      <p:pic>
        <p:nvPicPr>
          <p:cNvPr id="2050" name="Picture 2" descr="logo_main">
            <a:extLst>
              <a:ext uri="{FF2B5EF4-FFF2-40B4-BE49-F238E27FC236}">
                <a16:creationId xmlns:a16="http://schemas.microsoft.com/office/drawing/2014/main" id="{42FB97D1-5674-49C7-BDD7-868D50574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567" y="900809"/>
            <a:ext cx="5217683" cy="2295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8F8D00-390C-48B4-964D-01D77CACA660}"/>
              </a:ext>
            </a:extLst>
          </p:cNvPr>
          <p:cNvSpPr/>
          <p:nvPr/>
        </p:nvSpPr>
        <p:spPr>
          <a:xfrm>
            <a:off x="4379317" y="5350953"/>
            <a:ext cx="3630609" cy="677108"/>
          </a:xfrm>
          <a:prstGeom prst="rect">
            <a:avLst/>
          </a:prstGeom>
        </p:spPr>
        <p:txBody>
          <a:bodyPr wrap="none">
            <a:spAutoFit/>
          </a:bodyPr>
          <a:lstStyle/>
          <a:p>
            <a:r>
              <a:rPr lang="en-US" sz="2000" dirty="0">
                <a:hlinkClick r:id="rId3"/>
              </a:rPr>
              <a:t>https://lifesaversconference.org/</a:t>
            </a:r>
            <a:endParaRPr lang="en-US" sz="2000" dirty="0"/>
          </a:p>
          <a:p>
            <a:endParaRPr lang="en-US" dirty="0"/>
          </a:p>
        </p:txBody>
      </p:sp>
      <p:sp>
        <p:nvSpPr>
          <p:cNvPr id="5" name="Rectangle 4">
            <a:extLst>
              <a:ext uri="{FF2B5EF4-FFF2-40B4-BE49-F238E27FC236}">
                <a16:creationId xmlns:a16="http://schemas.microsoft.com/office/drawing/2014/main" id="{BF641CD9-2FB0-4466-86B9-7CF518DDA110}"/>
              </a:ext>
            </a:extLst>
          </p:cNvPr>
          <p:cNvSpPr/>
          <p:nvPr/>
        </p:nvSpPr>
        <p:spPr>
          <a:xfrm>
            <a:off x="505609" y="3055172"/>
            <a:ext cx="11144923" cy="1674246"/>
          </a:xfrm>
          <a:prstGeom prst="rect">
            <a:avLst/>
          </a:prstGeom>
        </p:spPr>
        <p:txBody>
          <a:bodyPr wrap="square">
            <a:spAutoFit/>
          </a:bodyPr>
          <a:lstStyle/>
          <a:p>
            <a:r>
              <a:rPr lang="en-US" sz="2000" dirty="0"/>
              <a:t>The 2022 Lifesavers Conference will provide a national platform with 70 workshops in nine tracks, plenary sessions, peer exchange discussion groups, and an extensive exhibit hall. The Lifesavers Conference program is designed to engage federal, state and local government; law enforcement; public health; injury prevention; advocacy and non-profit organization professional in an exchange of ideas, strategies, and programs to reduce preventable injuries and deaths.</a:t>
            </a:r>
          </a:p>
        </p:txBody>
      </p:sp>
      <p:sp>
        <p:nvSpPr>
          <p:cNvPr id="6" name="Rectangle 5">
            <a:extLst>
              <a:ext uri="{FF2B5EF4-FFF2-40B4-BE49-F238E27FC236}">
                <a16:creationId xmlns:a16="http://schemas.microsoft.com/office/drawing/2014/main" id="{1271FB79-DD89-4740-8937-08CEFAA97545}"/>
              </a:ext>
            </a:extLst>
          </p:cNvPr>
          <p:cNvSpPr/>
          <p:nvPr/>
        </p:nvSpPr>
        <p:spPr>
          <a:xfrm>
            <a:off x="1441526" y="4729418"/>
            <a:ext cx="9187030" cy="400110"/>
          </a:xfrm>
          <a:prstGeom prst="rect">
            <a:avLst/>
          </a:prstGeom>
        </p:spPr>
        <p:txBody>
          <a:bodyPr wrap="square">
            <a:spAutoFit/>
          </a:bodyPr>
          <a:lstStyle/>
          <a:p>
            <a:r>
              <a:rPr lang="en-US" sz="2000" dirty="0"/>
              <a:t>All conference activities will be at the Hyatt Regency Chicago, March 13-15, 2022.</a:t>
            </a:r>
          </a:p>
        </p:txBody>
      </p:sp>
    </p:spTree>
    <p:extLst>
      <p:ext uri="{BB962C8B-B14F-4D97-AF65-F5344CB8AC3E}">
        <p14:creationId xmlns:p14="http://schemas.microsoft.com/office/powerpoint/2010/main" val="1699657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EFEAC-B101-4D51-B472-ABA82E1DDD98}"/>
              </a:ext>
            </a:extLst>
          </p:cNvPr>
          <p:cNvSpPr>
            <a:spLocks noGrp="1"/>
          </p:cNvSpPr>
          <p:nvPr>
            <p:ph idx="1"/>
          </p:nvPr>
        </p:nvSpPr>
        <p:spPr/>
        <p:txBody>
          <a:bodyPr/>
          <a:lstStyle/>
          <a:p>
            <a:r>
              <a:rPr lang="en-US" dirty="0"/>
              <a:t>When it comes to addressing the worsening addiction crisis, we're stronger together. We look forward to welcoming our Rx Summit community back to an in-person format, where we can continue to collaborate, cultivate change, and create solutions. </a:t>
            </a:r>
          </a:p>
          <a:p>
            <a:r>
              <a:rPr lang="en-US" dirty="0"/>
              <a:t>Registration is open. Join us for the largest, most influential annual conference addressing the opioid and addiction crisis. Register today—at our lowest rate of the year!</a:t>
            </a:r>
          </a:p>
          <a:p>
            <a:r>
              <a:rPr lang="en-US" dirty="0">
                <a:hlinkClick r:id="rId2"/>
              </a:rPr>
              <a:t>https://www.rx-summit.com/</a:t>
            </a:r>
            <a:endParaRPr lang="en-US" dirty="0"/>
          </a:p>
          <a:p>
            <a:pPr algn="ctr"/>
            <a:r>
              <a:rPr lang="en-US" b="1" dirty="0"/>
              <a:t>April 18-21, 2022</a:t>
            </a:r>
          </a:p>
          <a:p>
            <a:pPr algn="ctr"/>
            <a:r>
              <a:rPr lang="en-US" b="1" dirty="0"/>
              <a:t>Atlanta, GA</a:t>
            </a:r>
          </a:p>
          <a:p>
            <a:endParaRPr lang="en-US" dirty="0"/>
          </a:p>
        </p:txBody>
      </p:sp>
      <p:sp>
        <p:nvSpPr>
          <p:cNvPr id="3" name="Date Placeholder 2">
            <a:extLst>
              <a:ext uri="{FF2B5EF4-FFF2-40B4-BE49-F238E27FC236}">
                <a16:creationId xmlns:a16="http://schemas.microsoft.com/office/drawing/2014/main" id="{7E0AE189-34CF-4520-B14D-51FEBACB806F}"/>
              </a:ext>
            </a:extLst>
          </p:cNvPr>
          <p:cNvSpPr>
            <a:spLocks noGrp="1"/>
          </p:cNvSpPr>
          <p:nvPr>
            <p:ph type="dt" sz="half" idx="2"/>
          </p:nvPr>
        </p:nvSpPr>
        <p:spPr/>
        <p:txBody>
          <a:bodyPr/>
          <a:lstStyle/>
          <a:p>
            <a:fld id="{D32C9CBE-BB3D-4D4A-BBA2-C9CC33C12E4A}" type="datetime1">
              <a:rPr lang="en-US" smtClean="0"/>
              <a:t>11/4/2021</a:t>
            </a:fld>
            <a:endParaRPr lang="en-US" dirty="0"/>
          </a:p>
        </p:txBody>
      </p:sp>
      <p:pic>
        <p:nvPicPr>
          <p:cNvPr id="4" name="Picture 3">
            <a:extLst>
              <a:ext uri="{FF2B5EF4-FFF2-40B4-BE49-F238E27FC236}">
                <a16:creationId xmlns:a16="http://schemas.microsoft.com/office/drawing/2014/main" id="{6A58263D-F266-4134-903F-46A2FC7D6447}"/>
              </a:ext>
            </a:extLst>
          </p:cNvPr>
          <p:cNvPicPr>
            <a:picLocks noChangeAspect="1"/>
          </p:cNvPicPr>
          <p:nvPr/>
        </p:nvPicPr>
        <p:blipFill>
          <a:blip r:embed="rId3"/>
          <a:stretch>
            <a:fillRect/>
          </a:stretch>
        </p:blipFill>
        <p:spPr>
          <a:xfrm>
            <a:off x="1500554" y="652492"/>
            <a:ext cx="8968154" cy="1193242"/>
          </a:xfrm>
          <a:prstGeom prst="rect">
            <a:avLst/>
          </a:prstGeom>
        </p:spPr>
      </p:pic>
    </p:spTree>
    <p:extLst>
      <p:ext uri="{BB962C8B-B14F-4D97-AF65-F5344CB8AC3E}">
        <p14:creationId xmlns:p14="http://schemas.microsoft.com/office/powerpoint/2010/main" val="2962190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A148E-99B4-4F78-974C-BDFA70D180EA}"/>
              </a:ext>
            </a:extLst>
          </p:cNvPr>
          <p:cNvSpPr>
            <a:spLocks noGrp="1"/>
          </p:cNvSpPr>
          <p:nvPr>
            <p:ph idx="1"/>
          </p:nvPr>
        </p:nvSpPr>
        <p:spPr>
          <a:xfrm>
            <a:off x="851884" y="880183"/>
            <a:ext cx="10058401" cy="4023360"/>
          </a:xfrm>
        </p:spPr>
        <p:txBody>
          <a:bodyPr/>
          <a:lstStyle/>
          <a:p>
            <a:pPr algn="ctr" fontAlgn="base"/>
            <a:r>
              <a:rPr lang="en-US" sz="3600" b="1" dirty="0"/>
              <a:t>Alcohol Policy 19: Building a Framework for Change</a:t>
            </a:r>
          </a:p>
          <a:p>
            <a:pPr marL="0" indent="0">
              <a:buNone/>
            </a:pPr>
            <a:endParaRPr lang="en-US" dirty="0"/>
          </a:p>
        </p:txBody>
      </p:sp>
      <p:sp>
        <p:nvSpPr>
          <p:cNvPr id="3" name="Date Placeholder 2">
            <a:extLst>
              <a:ext uri="{FF2B5EF4-FFF2-40B4-BE49-F238E27FC236}">
                <a16:creationId xmlns:a16="http://schemas.microsoft.com/office/drawing/2014/main" id="{DD243462-7E5D-40A5-904B-6E355DD0CE79}"/>
              </a:ext>
            </a:extLst>
          </p:cNvPr>
          <p:cNvSpPr>
            <a:spLocks noGrp="1"/>
          </p:cNvSpPr>
          <p:nvPr>
            <p:ph type="dt" sz="half" idx="2"/>
          </p:nvPr>
        </p:nvSpPr>
        <p:spPr/>
        <p:txBody>
          <a:bodyPr/>
          <a:lstStyle/>
          <a:p>
            <a:fld id="{63CB888A-206F-45AF-950E-B021DFB8B450}" type="datetime1">
              <a:rPr lang="en-US" smtClean="0"/>
              <a:t>11/4/2021</a:t>
            </a:fld>
            <a:endParaRPr lang="en-US" dirty="0"/>
          </a:p>
        </p:txBody>
      </p:sp>
      <p:sp>
        <p:nvSpPr>
          <p:cNvPr id="4" name="AutoShape 2">
            <a:extLst>
              <a:ext uri="{FF2B5EF4-FFF2-40B4-BE49-F238E27FC236}">
                <a16:creationId xmlns:a16="http://schemas.microsoft.com/office/drawing/2014/main" id="{1555E1F3-9B51-4F20-A45B-3C5B7DCF5C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4">
            <a:extLst>
              <a:ext uri="{FF2B5EF4-FFF2-40B4-BE49-F238E27FC236}">
                <a16:creationId xmlns:a16="http://schemas.microsoft.com/office/drawing/2014/main" id="{0358D001-644D-4DB6-9A3E-0C0AAF0F547F}"/>
              </a:ext>
            </a:extLst>
          </p:cNvPr>
          <p:cNvSpPr>
            <a:spLocks noChangeArrowheads="1"/>
          </p:cNvSpPr>
          <p:nvPr/>
        </p:nvSpPr>
        <p:spPr bwMode="auto">
          <a:xfrm>
            <a:off x="892007" y="1610334"/>
            <a:ext cx="10263673" cy="1969770"/>
          </a:xfrm>
          <a:prstGeom prst="rect">
            <a:avLst/>
          </a:prstGeom>
          <a:solidFill>
            <a:srgbClr val="33579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Impact" panose="020B080603090205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Alcohol Policy 19/AP19 Conference</a:t>
            </a:r>
            <a:endParaRPr kumimoji="0" lang="en-US" altLang="en-US" sz="32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Apr 27, 2022, 2:00 PM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Renaissance Arlington Capital View Hotel</a:t>
            </a:r>
            <a:endParaRPr kumimoji="0" lang="en-US" altLang="en-US" sz="32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proxima-n-w01-reg"/>
                <a:cs typeface="Arial" panose="020B0604020202020204" pitchFamily="34" charset="0"/>
                <a:hlinkClick r:id="rId2">
                  <a:extLst>
                    <a:ext uri="{A12FA001-AC4F-418D-AE19-62706E023703}">
                      <ahyp:hlinkClr xmlns:ahyp="http://schemas.microsoft.com/office/drawing/2018/hyperlinkcolor" val="tx"/>
                    </a:ext>
                  </a:extLst>
                </a:hlinkClick>
              </a:rPr>
              <a:t>Register Now</a:t>
            </a:r>
            <a:endParaRPr kumimoji="0" lang="en-US" altLang="en-US" sz="3200" b="0" i="0" u="none" strike="noStrike" cap="none" normalizeH="0" baseline="0" dirty="0">
              <a:ln>
                <a:noFill/>
              </a:ln>
              <a:solidFill>
                <a:schemeClr val="bg1"/>
              </a:solidFill>
              <a:effectLst/>
            </a:endParaRPr>
          </a:p>
        </p:txBody>
      </p:sp>
      <p:sp>
        <p:nvSpPr>
          <p:cNvPr id="8" name="Rectangle 7">
            <a:extLst>
              <a:ext uri="{FF2B5EF4-FFF2-40B4-BE49-F238E27FC236}">
                <a16:creationId xmlns:a16="http://schemas.microsoft.com/office/drawing/2014/main" id="{3B48A3DC-1574-40B9-9F87-187CAD1E2701}"/>
              </a:ext>
            </a:extLst>
          </p:cNvPr>
          <p:cNvSpPr/>
          <p:nvPr/>
        </p:nvSpPr>
        <p:spPr>
          <a:xfrm>
            <a:off x="851884" y="3969572"/>
            <a:ext cx="10303796" cy="2308324"/>
          </a:xfrm>
          <a:prstGeom prst="rect">
            <a:avLst/>
          </a:prstGeom>
        </p:spPr>
        <p:txBody>
          <a:bodyPr wrap="square">
            <a:spAutoFit/>
          </a:bodyPr>
          <a:lstStyle/>
          <a:p>
            <a:pPr fontAlgn="base"/>
            <a:r>
              <a:rPr lang="en-US" dirty="0">
                <a:solidFill>
                  <a:srgbClr val="253A7C"/>
                </a:solidFill>
                <a:latin typeface="avenir-lt-w01_35-light1475496"/>
              </a:rPr>
              <a:t>The 19th in a series of conferences on preventing and reducing alcohol-related problems using public policy strategies.</a:t>
            </a:r>
            <a:endParaRPr lang="en-US" dirty="0"/>
          </a:p>
          <a:p>
            <a:pPr fontAlgn="base"/>
            <a:r>
              <a:rPr lang="en-US" dirty="0">
                <a:solidFill>
                  <a:srgbClr val="253A7C"/>
                </a:solidFill>
                <a:latin typeface="avenir-lt-w01_35-light1475496"/>
              </a:rPr>
              <a:t>​</a:t>
            </a:r>
            <a:endParaRPr lang="en-US" dirty="0"/>
          </a:p>
          <a:p>
            <a:pPr fontAlgn="base"/>
            <a:r>
              <a:rPr lang="en-US" dirty="0">
                <a:solidFill>
                  <a:srgbClr val="253A7C"/>
                </a:solidFill>
                <a:latin typeface="avenir-lt-w01_35-light1475496"/>
              </a:rPr>
              <a:t>The alcohol policy conferences are a series that, from its outset in 1981, has been a forum for researchers, community practitioners, and public officials to meet and exchange findings, explore evidence-based solutions, and consider adoption of policies aimed at minimizing risks associated with alcohol use. The conferences have been organized by governmental, non-governmental and private organizations over the years.</a:t>
            </a:r>
            <a:endParaRPr lang="en-US" b="0" i="0" dirty="0">
              <a:effectLst/>
            </a:endParaRPr>
          </a:p>
        </p:txBody>
      </p:sp>
    </p:spTree>
    <p:extLst>
      <p:ext uri="{BB962C8B-B14F-4D97-AF65-F5344CB8AC3E}">
        <p14:creationId xmlns:p14="http://schemas.microsoft.com/office/powerpoint/2010/main" val="3658696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FD614D-4481-4068-B0EE-AD1E441A8D45}"/>
              </a:ext>
            </a:extLst>
          </p:cNvPr>
          <p:cNvPicPr>
            <a:picLocks noGrp="1" noChangeAspect="1"/>
          </p:cNvPicPr>
          <p:nvPr>
            <p:ph idx="1"/>
          </p:nvPr>
        </p:nvPicPr>
        <p:blipFill>
          <a:blip r:embed="rId2"/>
          <a:stretch>
            <a:fillRect/>
          </a:stretch>
        </p:blipFill>
        <p:spPr>
          <a:xfrm>
            <a:off x="5744583" y="886617"/>
            <a:ext cx="5961848" cy="2682832"/>
          </a:xfrm>
          <a:prstGeom prst="rect">
            <a:avLst/>
          </a:prstGeom>
        </p:spPr>
      </p:pic>
      <p:sp>
        <p:nvSpPr>
          <p:cNvPr id="3" name="Date Placeholder 2">
            <a:extLst>
              <a:ext uri="{FF2B5EF4-FFF2-40B4-BE49-F238E27FC236}">
                <a16:creationId xmlns:a16="http://schemas.microsoft.com/office/drawing/2014/main" id="{06E7EF9C-44EE-432C-BD32-52BC20C74D9E}"/>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5" name="TextBox 4">
            <a:extLst>
              <a:ext uri="{FF2B5EF4-FFF2-40B4-BE49-F238E27FC236}">
                <a16:creationId xmlns:a16="http://schemas.microsoft.com/office/drawing/2014/main" id="{28570CCF-33ED-435D-A4BF-A8587B84A1C3}"/>
              </a:ext>
            </a:extLst>
          </p:cNvPr>
          <p:cNvSpPr txBox="1"/>
          <p:nvPr/>
        </p:nvSpPr>
        <p:spPr>
          <a:xfrm>
            <a:off x="485569" y="1010210"/>
            <a:ext cx="3010665" cy="461665"/>
          </a:xfrm>
          <a:prstGeom prst="rect">
            <a:avLst/>
          </a:prstGeom>
          <a:noFill/>
        </p:spPr>
        <p:txBody>
          <a:bodyPr wrap="square" rtlCol="0">
            <a:spAutoFit/>
          </a:bodyPr>
          <a:lstStyle/>
          <a:p>
            <a:r>
              <a:rPr lang="en-US" sz="2400" b="1" dirty="0">
                <a:solidFill>
                  <a:srgbClr val="00838B"/>
                </a:solidFill>
              </a:rPr>
              <a:t>JPK Resources</a:t>
            </a:r>
          </a:p>
        </p:txBody>
      </p:sp>
      <p:sp>
        <p:nvSpPr>
          <p:cNvPr id="7" name="TextBox 6">
            <a:extLst>
              <a:ext uri="{FF2B5EF4-FFF2-40B4-BE49-F238E27FC236}">
                <a16:creationId xmlns:a16="http://schemas.microsoft.com/office/drawing/2014/main" id="{1BC513F1-B356-438F-A748-FBF3555941BA}"/>
              </a:ext>
            </a:extLst>
          </p:cNvPr>
          <p:cNvSpPr txBox="1"/>
          <p:nvPr/>
        </p:nvSpPr>
        <p:spPr>
          <a:xfrm>
            <a:off x="485569" y="1586878"/>
            <a:ext cx="5402448" cy="2523768"/>
          </a:xfrm>
          <a:prstGeom prst="rect">
            <a:avLst/>
          </a:prstGeom>
          <a:noFill/>
        </p:spPr>
        <p:txBody>
          <a:bodyPr wrap="square" rtlCol="0">
            <a:spAutoFit/>
          </a:bodyPr>
          <a:lstStyle/>
          <a:p>
            <a:r>
              <a:rPr lang="en-US" sz="2000" dirty="0"/>
              <a:t>Fake Pills Billboard Artwork</a:t>
            </a:r>
          </a:p>
          <a:p>
            <a:r>
              <a:rPr lang="en-US" sz="2000" dirty="0"/>
              <a:t>2021 Holiday Season </a:t>
            </a:r>
          </a:p>
          <a:p>
            <a:r>
              <a:rPr lang="en-US" sz="2000" dirty="0"/>
              <a:t>NARCAN</a:t>
            </a:r>
          </a:p>
          <a:p>
            <a:r>
              <a:rPr lang="en-US" sz="2000" dirty="0"/>
              <a:t>Social</a:t>
            </a:r>
          </a:p>
          <a:p>
            <a:r>
              <a:rPr lang="en-US" sz="2000" dirty="0"/>
              <a:t>And Much More!</a:t>
            </a:r>
          </a:p>
          <a:p>
            <a:endParaRPr lang="en-US" sz="2000" dirty="0"/>
          </a:p>
          <a:p>
            <a:r>
              <a:rPr lang="en-US" sz="2000" dirty="0">
                <a:hlinkClick r:id="rId3"/>
              </a:rPr>
              <a:t>https://justplainkillers.com/toolkit/</a:t>
            </a:r>
            <a:endParaRPr lang="en-US" sz="2000" dirty="0"/>
          </a:p>
          <a:p>
            <a:endParaRPr lang="en-US" dirty="0"/>
          </a:p>
        </p:txBody>
      </p:sp>
      <p:sp>
        <p:nvSpPr>
          <p:cNvPr id="8" name="TextBox 7">
            <a:extLst>
              <a:ext uri="{FF2B5EF4-FFF2-40B4-BE49-F238E27FC236}">
                <a16:creationId xmlns:a16="http://schemas.microsoft.com/office/drawing/2014/main" id="{17AF906A-962B-49DB-8DC7-6207E87B35A8}"/>
              </a:ext>
            </a:extLst>
          </p:cNvPr>
          <p:cNvSpPr txBox="1"/>
          <p:nvPr/>
        </p:nvSpPr>
        <p:spPr>
          <a:xfrm>
            <a:off x="485569" y="4110646"/>
            <a:ext cx="6201784" cy="1600438"/>
          </a:xfrm>
          <a:prstGeom prst="rect">
            <a:avLst/>
          </a:prstGeom>
          <a:noFill/>
        </p:spPr>
        <p:txBody>
          <a:bodyPr wrap="square" rtlCol="0">
            <a:spAutoFit/>
          </a:bodyPr>
          <a:lstStyle/>
          <a:p>
            <a:r>
              <a:rPr lang="en-US" sz="2000" dirty="0"/>
              <a:t>2020 Opioid Data Updated</a:t>
            </a:r>
          </a:p>
          <a:p>
            <a:r>
              <a:rPr lang="en-US" sz="2000" dirty="0"/>
              <a:t>**mortality and infectious disease data forthcoming</a:t>
            </a:r>
          </a:p>
          <a:p>
            <a:r>
              <a:rPr lang="en-US" sz="2000" dirty="0">
                <a:hlinkClick r:id="rId4"/>
              </a:rPr>
              <a:t>https://justplainkillers.com/data/</a:t>
            </a:r>
            <a:endParaRPr lang="en-US" sz="2000" dirty="0"/>
          </a:p>
          <a:p>
            <a:endParaRPr lang="en-US" sz="2000" dirty="0"/>
          </a:p>
          <a:p>
            <a:endParaRPr lang="en-US" dirty="0"/>
          </a:p>
        </p:txBody>
      </p:sp>
      <p:sp>
        <p:nvSpPr>
          <p:cNvPr id="9" name="Rectangle 8">
            <a:extLst>
              <a:ext uri="{FF2B5EF4-FFF2-40B4-BE49-F238E27FC236}">
                <a16:creationId xmlns:a16="http://schemas.microsoft.com/office/drawing/2014/main" id="{10377288-A8B7-4662-99E3-791740141D78}"/>
              </a:ext>
            </a:extLst>
          </p:cNvPr>
          <p:cNvSpPr/>
          <p:nvPr/>
        </p:nvSpPr>
        <p:spPr>
          <a:xfrm>
            <a:off x="5888017" y="3684452"/>
            <a:ext cx="5717829" cy="2862322"/>
          </a:xfrm>
          <a:prstGeom prst="rect">
            <a:avLst/>
          </a:prstGeom>
        </p:spPr>
        <p:txBody>
          <a:bodyPr wrap="square">
            <a:spAutoFit/>
          </a:bodyPr>
          <a:lstStyle/>
          <a:p>
            <a:r>
              <a:rPr lang="en-US" dirty="0"/>
              <a:t> </a:t>
            </a:r>
            <a:r>
              <a:rPr lang="en-US" sz="2000" dirty="0"/>
              <a:t>The files are the ones we provided to the 4 counties outdoor companies for production.  If any of your counties secures a FAKE PILL board that needs the board to a specific size, have the county to give us a contact person who produces the boards and we will size the creative to fit their needs.  </a:t>
            </a:r>
          </a:p>
          <a:p>
            <a:r>
              <a:rPr lang="en-US" sz="2000" dirty="0"/>
              <a:t>Hampton Miller: </a:t>
            </a:r>
            <a:r>
              <a:rPr lang="fr-FR" sz="2000" dirty="0">
                <a:hlinkClick r:id="rId5"/>
              </a:rPr>
              <a:t>hampton.miller@chernoffnewman.com</a:t>
            </a:r>
            <a:endParaRPr lang="fr-FR" sz="2000" dirty="0"/>
          </a:p>
          <a:p>
            <a:endParaRPr lang="en-US" sz="2000" dirty="0"/>
          </a:p>
        </p:txBody>
      </p:sp>
    </p:spTree>
    <p:extLst>
      <p:ext uri="{BB962C8B-B14F-4D97-AF65-F5344CB8AC3E}">
        <p14:creationId xmlns:p14="http://schemas.microsoft.com/office/powerpoint/2010/main" val="2904302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2F8A0-86B4-450F-A9DD-E2EBB0BA7E78}"/>
              </a:ext>
            </a:extLst>
          </p:cNvPr>
          <p:cNvSpPr>
            <a:spLocks noGrp="1"/>
          </p:cNvSpPr>
          <p:nvPr>
            <p:ph idx="1"/>
          </p:nvPr>
        </p:nvSpPr>
        <p:spPr>
          <a:xfrm>
            <a:off x="236668" y="828339"/>
            <a:ext cx="11736593" cy="5996575"/>
          </a:xfrm>
        </p:spPr>
        <p:txBody>
          <a:bodyPr/>
          <a:lstStyle/>
          <a:p>
            <a:r>
              <a:rPr lang="en-US" dirty="0"/>
              <a:t>INFOAMTION OPIOID OVERDOSES:</a:t>
            </a:r>
          </a:p>
          <a:p>
            <a:r>
              <a:rPr lang="en-US" dirty="0"/>
              <a:t>Situational update on suspected opioid overdoses from EMS data for September 2021. Total incidents in September 2021 crossed the four-digit mark and were 8% higher than August and 40% higher than September 2020. Suspected opioid overdoses are holding at 19% higher through September compared with last year.  </a:t>
            </a:r>
          </a:p>
          <a:p>
            <a:r>
              <a:rPr lang="en-US" dirty="0"/>
              <a:t> Other trends to note:</a:t>
            </a:r>
          </a:p>
          <a:p>
            <a:r>
              <a:rPr lang="en-US" dirty="0"/>
              <a:t>o    Suspected opioid overdoses increased 21% from August to September among ages 35-44. The 25-34 and 35-44 age groups each made up 27% of all overdoses. Overdoses declined for ages 45-64. </a:t>
            </a:r>
          </a:p>
          <a:p>
            <a:r>
              <a:rPr lang="en-US" dirty="0"/>
              <a:t>o   Suspected opioid overdoses increased 24% from August to September among Blacks compared with a 5% increase among Whites and 17% increase among other races.</a:t>
            </a:r>
          </a:p>
          <a:p>
            <a:r>
              <a:rPr lang="en-US" dirty="0"/>
              <a:t>o    Of the state’s six High Intensity Drug Trafficking Area (HIDTA) counties, Horry, Greenville, Charleston, Lexington, and Richland were in the top 10 counties by number of suspected opioid overdoses. Horry also had the highest opioid overdose rate per county population for the month.</a:t>
            </a:r>
          </a:p>
          <a:p>
            <a:r>
              <a:rPr lang="en-US" dirty="0"/>
              <a:t>o    Of counties with the top 10 highest rates of suspected opioid overdoses, Marlboro, Dillon, and Chester saw &gt;100% increase and Newberry saw &gt;50% increase in suspected opioid overdoses from August to September.</a:t>
            </a:r>
          </a:p>
          <a:p>
            <a:r>
              <a:rPr lang="en-US" dirty="0"/>
              <a:t>o    Fairfield has remained in the top 10 for rate of overdoses per population for March through September. Union and Georgetown were in the top 10 for rate of overdoses per population from July through September. Horry was in the top 10 for overdose rate August and September. </a:t>
            </a:r>
          </a:p>
          <a:p>
            <a:endParaRPr lang="en-US" dirty="0"/>
          </a:p>
        </p:txBody>
      </p:sp>
      <p:sp>
        <p:nvSpPr>
          <p:cNvPr id="3" name="Date Placeholder 2">
            <a:extLst>
              <a:ext uri="{FF2B5EF4-FFF2-40B4-BE49-F238E27FC236}">
                <a16:creationId xmlns:a16="http://schemas.microsoft.com/office/drawing/2014/main" id="{DE7F3079-D80B-49E0-8A5B-54BDDE50C091}"/>
              </a:ext>
            </a:extLst>
          </p:cNvPr>
          <p:cNvSpPr>
            <a:spLocks noGrp="1"/>
          </p:cNvSpPr>
          <p:nvPr>
            <p:ph type="dt" sz="half" idx="2"/>
          </p:nvPr>
        </p:nvSpPr>
        <p:spPr/>
        <p:txBody>
          <a:bodyPr/>
          <a:lstStyle/>
          <a:p>
            <a:fld id="{D32C9CBE-BB3D-4D4A-BBA2-C9CC33C12E4A}" type="datetime1">
              <a:rPr lang="en-US" smtClean="0"/>
              <a:t>11/4/2021</a:t>
            </a:fld>
            <a:endParaRPr lang="en-US" dirty="0"/>
          </a:p>
        </p:txBody>
      </p:sp>
    </p:spTree>
    <p:extLst>
      <p:ext uri="{BB962C8B-B14F-4D97-AF65-F5344CB8AC3E}">
        <p14:creationId xmlns:p14="http://schemas.microsoft.com/office/powerpoint/2010/main" val="3738359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8D3D58-31F7-427B-9019-4B84EBA4B3EA}"/>
              </a:ext>
            </a:extLst>
          </p:cNvPr>
          <p:cNvSpPr>
            <a:spLocks noGrp="1"/>
          </p:cNvSpPr>
          <p:nvPr>
            <p:ph type="dt" sz="half" idx="2"/>
          </p:nvPr>
        </p:nvSpPr>
        <p:spPr/>
        <p:txBody>
          <a:bodyPr/>
          <a:lstStyle/>
          <a:p>
            <a:fld id="{D32C9CBE-BB3D-4D4A-BBA2-C9CC33C12E4A}" type="datetime1">
              <a:rPr lang="en-US" smtClean="0"/>
              <a:t>11/4/2021</a:t>
            </a:fld>
            <a:endParaRPr lang="en-US" dirty="0"/>
          </a:p>
        </p:txBody>
      </p:sp>
      <p:pic>
        <p:nvPicPr>
          <p:cNvPr id="5" name="Picture 4">
            <a:extLst>
              <a:ext uri="{FF2B5EF4-FFF2-40B4-BE49-F238E27FC236}">
                <a16:creationId xmlns:a16="http://schemas.microsoft.com/office/drawing/2014/main" id="{55888387-39B7-47D6-9E03-9AC0157E0282}"/>
              </a:ext>
            </a:extLst>
          </p:cNvPr>
          <p:cNvPicPr>
            <a:picLocks noChangeAspect="1"/>
          </p:cNvPicPr>
          <p:nvPr/>
        </p:nvPicPr>
        <p:blipFill>
          <a:blip r:embed="rId2"/>
          <a:stretch>
            <a:fillRect/>
          </a:stretch>
        </p:blipFill>
        <p:spPr>
          <a:xfrm>
            <a:off x="243824" y="1387737"/>
            <a:ext cx="11704351" cy="3926932"/>
          </a:xfrm>
          <a:prstGeom prst="rect">
            <a:avLst/>
          </a:prstGeom>
        </p:spPr>
      </p:pic>
    </p:spTree>
    <p:extLst>
      <p:ext uri="{BB962C8B-B14F-4D97-AF65-F5344CB8AC3E}">
        <p14:creationId xmlns:p14="http://schemas.microsoft.com/office/powerpoint/2010/main" val="2422618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D35F1FE-9C9D-4159-84E1-4524DA89A4C5}"/>
              </a:ext>
            </a:extLst>
          </p:cNvPr>
          <p:cNvSpPr>
            <a:spLocks noGrp="1"/>
          </p:cNvSpPr>
          <p:nvPr>
            <p:ph type="dt" sz="half" idx="2"/>
          </p:nvPr>
        </p:nvSpPr>
        <p:spPr/>
        <p:txBody>
          <a:bodyPr/>
          <a:lstStyle/>
          <a:p>
            <a:fld id="{D32C9CBE-BB3D-4D4A-BBA2-C9CC33C12E4A}" type="datetime1">
              <a:rPr lang="en-US" smtClean="0"/>
              <a:t>11/4/2021</a:t>
            </a:fld>
            <a:endParaRPr lang="en-US" dirty="0"/>
          </a:p>
        </p:txBody>
      </p:sp>
      <p:pic>
        <p:nvPicPr>
          <p:cNvPr id="4" name="Picture 3">
            <a:extLst>
              <a:ext uri="{FF2B5EF4-FFF2-40B4-BE49-F238E27FC236}">
                <a16:creationId xmlns:a16="http://schemas.microsoft.com/office/drawing/2014/main" id="{9671C3A3-8DE9-4DED-9E45-9B12071D5224}"/>
              </a:ext>
            </a:extLst>
          </p:cNvPr>
          <p:cNvPicPr>
            <a:picLocks noChangeAspect="1"/>
          </p:cNvPicPr>
          <p:nvPr/>
        </p:nvPicPr>
        <p:blipFill>
          <a:blip r:embed="rId2"/>
          <a:stretch>
            <a:fillRect/>
          </a:stretch>
        </p:blipFill>
        <p:spPr>
          <a:xfrm>
            <a:off x="140594" y="1161825"/>
            <a:ext cx="11910811" cy="4722607"/>
          </a:xfrm>
          <a:prstGeom prst="rect">
            <a:avLst/>
          </a:prstGeom>
        </p:spPr>
      </p:pic>
    </p:spTree>
    <p:extLst>
      <p:ext uri="{BB962C8B-B14F-4D97-AF65-F5344CB8AC3E}">
        <p14:creationId xmlns:p14="http://schemas.microsoft.com/office/powerpoint/2010/main" val="3076057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A7A409-D213-44CD-817B-03C17DB6860F}"/>
              </a:ext>
            </a:extLst>
          </p:cNvPr>
          <p:cNvSpPr>
            <a:spLocks noGrp="1"/>
          </p:cNvSpPr>
          <p:nvPr>
            <p:ph idx="1"/>
          </p:nvPr>
        </p:nvSpPr>
        <p:spPr>
          <a:xfrm>
            <a:off x="333487" y="1656678"/>
            <a:ext cx="10822193" cy="4212416"/>
          </a:xfrm>
        </p:spPr>
        <p:txBody>
          <a:bodyPr/>
          <a:lstStyle/>
          <a:p>
            <a:r>
              <a:rPr lang="en-US" dirty="0"/>
              <a:t>The Drug Enforcement Administration is pleased to announce the release of the updated edition of </a:t>
            </a:r>
            <a:r>
              <a:rPr lang="en-US" i="1" u="sng" dirty="0">
                <a:hlinkClick r:id="rId2"/>
              </a:rPr>
              <a:t>Growing Up Drug Free: A Parent’s Guide to Substance Use Prevention</a:t>
            </a:r>
            <a:r>
              <a:rPr lang="en-US" i="1" dirty="0"/>
              <a:t>,</a:t>
            </a:r>
            <a:r>
              <a:rPr lang="en-US" dirty="0"/>
              <a:t> a publication jointly produced by DEA and the U.S Department of Education. The guide includes an overview of substance use among children, youth, and young adults; descriptions of some substances young people may use; a look at risk factors that may make children, youth, and young adults try alcohol, tobacco, or other drugs, and protective factors that help offset those risks, along with suggestions for how to talk to young people about alcohol, tobacco, and other drugs. The online version of the guide is available at </a:t>
            </a:r>
            <a:r>
              <a:rPr lang="en-US" u="sng" dirty="0">
                <a:hlinkClick r:id="rId3"/>
              </a:rPr>
              <a:t>www.getsmartaboutdrugs.gov/publications</a:t>
            </a:r>
            <a:r>
              <a:rPr lang="en-US" dirty="0"/>
              <a:t>, so please feel free to share it with your partners in prevention.</a:t>
            </a:r>
          </a:p>
          <a:p>
            <a:r>
              <a:rPr lang="en-US" dirty="0"/>
              <a:t> </a:t>
            </a:r>
          </a:p>
          <a:p>
            <a:r>
              <a:rPr lang="en-US" dirty="0"/>
              <a:t>The U.S. Department of Education is currently working on a Spanish version of the publication, and DEA is working toward obtaining print copies for distribution</a:t>
            </a:r>
          </a:p>
        </p:txBody>
      </p:sp>
      <p:sp>
        <p:nvSpPr>
          <p:cNvPr id="3" name="Date Placeholder 2">
            <a:extLst>
              <a:ext uri="{FF2B5EF4-FFF2-40B4-BE49-F238E27FC236}">
                <a16:creationId xmlns:a16="http://schemas.microsoft.com/office/drawing/2014/main" id="{163A203D-23A2-46A0-BB66-FCDE83AC5A71}"/>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TextBox 3">
            <a:extLst>
              <a:ext uri="{FF2B5EF4-FFF2-40B4-BE49-F238E27FC236}">
                <a16:creationId xmlns:a16="http://schemas.microsoft.com/office/drawing/2014/main" id="{E92B90CA-8B4F-4F33-9866-85B7E1224BF5}"/>
              </a:ext>
            </a:extLst>
          </p:cNvPr>
          <p:cNvSpPr txBox="1"/>
          <p:nvPr/>
        </p:nvSpPr>
        <p:spPr>
          <a:xfrm>
            <a:off x="419548" y="885707"/>
            <a:ext cx="2104230" cy="400110"/>
          </a:xfrm>
          <a:prstGeom prst="rect">
            <a:avLst/>
          </a:prstGeom>
          <a:noFill/>
        </p:spPr>
        <p:txBody>
          <a:bodyPr wrap="none" rtlCol="0">
            <a:spAutoFit/>
          </a:bodyPr>
          <a:lstStyle/>
          <a:p>
            <a:r>
              <a:rPr lang="en-US" sz="2000" b="1" dirty="0">
                <a:solidFill>
                  <a:srgbClr val="00838B"/>
                </a:solidFill>
              </a:rPr>
              <a:t>Federal Resources</a:t>
            </a:r>
          </a:p>
        </p:txBody>
      </p:sp>
    </p:spTree>
    <p:extLst>
      <p:ext uri="{BB962C8B-B14F-4D97-AF65-F5344CB8AC3E}">
        <p14:creationId xmlns:p14="http://schemas.microsoft.com/office/powerpoint/2010/main" val="1311322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554B5A-8FD4-4165-AF48-49D8504470AA}"/>
              </a:ext>
            </a:extLst>
          </p:cNvPr>
          <p:cNvSpPr>
            <a:spLocks noGrp="1"/>
          </p:cNvSpPr>
          <p:nvPr>
            <p:ph idx="1"/>
          </p:nvPr>
        </p:nvSpPr>
        <p:spPr>
          <a:xfrm>
            <a:off x="408789" y="1441525"/>
            <a:ext cx="11499925" cy="5018264"/>
          </a:xfrm>
        </p:spPr>
        <p:txBody>
          <a:bodyPr/>
          <a:lstStyle/>
          <a:p>
            <a:r>
              <a:rPr lang="en-US" b="1" dirty="0"/>
              <a:t>INFORMATION FROM SAMHSA:</a:t>
            </a:r>
            <a:endParaRPr lang="en-US" dirty="0"/>
          </a:p>
          <a:p>
            <a:r>
              <a:rPr lang="en-US" dirty="0"/>
              <a:t> </a:t>
            </a:r>
            <a:r>
              <a:rPr lang="en-US" u="sng" dirty="0">
                <a:hlinkClick r:id="rId2"/>
              </a:rPr>
              <a:t>Preventing Marijuana Use Among Youth | SAMHSA Publications and Digital Products</a:t>
            </a:r>
            <a:endParaRPr lang="en-US" dirty="0"/>
          </a:p>
          <a:p>
            <a:r>
              <a:rPr lang="en-US" dirty="0"/>
              <a:t> The goal of this guide is to review the literature on prevention of marijuana use among youth, distill the research into recommendations for practice, and provide examples of the ways these recommendations can be implemented.</a:t>
            </a:r>
          </a:p>
          <a:p>
            <a:r>
              <a:rPr lang="en-US" dirty="0"/>
              <a:t> </a:t>
            </a:r>
            <a:r>
              <a:rPr lang="en-US" u="sng" dirty="0">
                <a:hlinkClick r:id="rId3"/>
              </a:rPr>
              <a:t>Tracking COVID's K-12 impact: CDC issues new FAQ for administrators | K-12 Dive (k12dive.com)</a:t>
            </a:r>
            <a:endParaRPr lang="en-US" dirty="0"/>
          </a:p>
          <a:p>
            <a:r>
              <a:rPr lang="en-US" dirty="0"/>
              <a:t> Today, the U.S. Department of Education released a new resource for state and local education systems, </a:t>
            </a:r>
            <a:r>
              <a:rPr lang="en-US" u="sng" dirty="0">
                <a:hlinkClick r:id="rId4"/>
              </a:rPr>
              <a:t>Supporting Child and Student Social, Emotional, Behavioral and Mental Health Needs</a:t>
            </a:r>
            <a:r>
              <a:rPr lang="en-US" dirty="0"/>
              <a:t> that provides information and resources to promote mental health and the social and emotional well-being of students.</a:t>
            </a:r>
            <a:br>
              <a:rPr lang="en-US" dirty="0"/>
            </a:br>
            <a:br>
              <a:rPr lang="en-US" dirty="0"/>
            </a:br>
            <a:r>
              <a:rPr lang="en-US" dirty="0"/>
              <a:t>Included in the resource are seven key challenges to providing school or program-based mental health support across early childhood, K–12, and higher education settings, as well as seven corresponding recommendations, including the use of federal COVID-19 relief funding to hire additional staff.</a:t>
            </a:r>
          </a:p>
        </p:txBody>
      </p:sp>
      <p:sp>
        <p:nvSpPr>
          <p:cNvPr id="3" name="Date Placeholder 2">
            <a:extLst>
              <a:ext uri="{FF2B5EF4-FFF2-40B4-BE49-F238E27FC236}">
                <a16:creationId xmlns:a16="http://schemas.microsoft.com/office/drawing/2014/main" id="{E369E5A0-ECE8-436A-B41D-974B09CAFC42}"/>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Rectangle 3">
            <a:extLst>
              <a:ext uri="{FF2B5EF4-FFF2-40B4-BE49-F238E27FC236}">
                <a16:creationId xmlns:a16="http://schemas.microsoft.com/office/drawing/2014/main" id="{71F3E120-4E18-4506-8609-181FAF1540E5}"/>
              </a:ext>
            </a:extLst>
          </p:cNvPr>
          <p:cNvSpPr/>
          <p:nvPr/>
        </p:nvSpPr>
        <p:spPr>
          <a:xfrm>
            <a:off x="408790" y="759317"/>
            <a:ext cx="2485745" cy="461665"/>
          </a:xfrm>
          <a:prstGeom prst="rect">
            <a:avLst/>
          </a:prstGeom>
        </p:spPr>
        <p:txBody>
          <a:bodyPr wrap="none">
            <a:spAutoFit/>
          </a:bodyPr>
          <a:lstStyle/>
          <a:p>
            <a:r>
              <a:rPr lang="en-US" sz="2400" b="1" dirty="0">
                <a:solidFill>
                  <a:srgbClr val="00838B"/>
                </a:solidFill>
              </a:rPr>
              <a:t>Federal Resources</a:t>
            </a:r>
          </a:p>
        </p:txBody>
      </p:sp>
    </p:spTree>
    <p:extLst>
      <p:ext uri="{BB962C8B-B14F-4D97-AF65-F5344CB8AC3E}">
        <p14:creationId xmlns:p14="http://schemas.microsoft.com/office/powerpoint/2010/main" val="132640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16E15D-02E9-4FDA-B6F3-EA39ECD91B8F}"/>
              </a:ext>
            </a:extLst>
          </p:cNvPr>
          <p:cNvSpPr>
            <a:spLocks noGrp="1"/>
          </p:cNvSpPr>
          <p:nvPr>
            <p:ph idx="1"/>
          </p:nvPr>
        </p:nvSpPr>
        <p:spPr>
          <a:xfrm>
            <a:off x="273971" y="1635163"/>
            <a:ext cx="10881709" cy="4233932"/>
          </a:xfrm>
        </p:spPr>
        <p:txBody>
          <a:bodyPr/>
          <a:lstStyle/>
          <a:p>
            <a:pPr fontAlgn="base"/>
            <a:r>
              <a:rPr lang="en-US" dirty="0"/>
              <a:t>The CTC survey is a comprehensive anonymous survey that assesses youth/adolescent substance use-related behaviors, access and perceptions​</a:t>
            </a:r>
          </a:p>
          <a:p>
            <a:pPr fontAlgn="base"/>
            <a:r>
              <a:rPr lang="en-US" dirty="0"/>
              <a:t>​</a:t>
            </a:r>
          </a:p>
          <a:p>
            <a:pPr fontAlgn="base"/>
            <a:r>
              <a:rPr lang="en-US" dirty="0"/>
              <a:t>In 2020, 31 out of 46 counties implemented the survey.​</a:t>
            </a:r>
          </a:p>
          <a:p>
            <a:pPr fontAlgn="base"/>
            <a:r>
              <a:rPr lang="en-US" dirty="0"/>
              <a:t>​</a:t>
            </a:r>
          </a:p>
          <a:p>
            <a:pPr fontAlgn="base"/>
            <a:r>
              <a:rPr lang="en-US" dirty="0"/>
              <a:t>Survey is voluntary, anonymous and self-administered.​</a:t>
            </a:r>
          </a:p>
          <a:p>
            <a:pPr fontAlgn="base"/>
            <a:r>
              <a:rPr lang="en-US" dirty="0"/>
              <a:t>​</a:t>
            </a:r>
          </a:p>
          <a:p>
            <a:pPr fontAlgn="base"/>
            <a:r>
              <a:rPr lang="en-US" dirty="0"/>
              <a:t>Takes an average of 15 – 20 minutes to complete the survey.​</a:t>
            </a:r>
          </a:p>
          <a:p>
            <a:pPr marL="0" indent="0">
              <a:buNone/>
            </a:pPr>
            <a:endParaRPr lang="en-US" dirty="0"/>
          </a:p>
        </p:txBody>
      </p:sp>
      <p:sp>
        <p:nvSpPr>
          <p:cNvPr id="2" name="Date Placeholder 1">
            <a:extLst>
              <a:ext uri="{FF2B5EF4-FFF2-40B4-BE49-F238E27FC236}">
                <a16:creationId xmlns:a16="http://schemas.microsoft.com/office/drawing/2014/main" id="{A94BACD6-A1AA-4FAB-B1E9-68816BBFFDB5}"/>
              </a:ext>
            </a:extLst>
          </p:cNvPr>
          <p:cNvSpPr>
            <a:spLocks noGrp="1"/>
          </p:cNvSpPr>
          <p:nvPr>
            <p:ph type="dt" sz="half" idx="2"/>
          </p:nvPr>
        </p:nvSpPr>
        <p:spPr/>
        <p:txBody>
          <a:bodyPr/>
          <a:lstStyle/>
          <a:p>
            <a:fld id="{ED02A1B5-AED9-4ED2-876C-3A6D7FD53219}" type="datetime1">
              <a:rPr lang="en-US" smtClean="0"/>
              <a:t>11/4/2021</a:t>
            </a:fld>
            <a:endParaRPr lang="en-US" dirty="0"/>
          </a:p>
        </p:txBody>
      </p:sp>
      <p:sp>
        <p:nvSpPr>
          <p:cNvPr id="6" name="Rectangle 5">
            <a:extLst>
              <a:ext uri="{FF2B5EF4-FFF2-40B4-BE49-F238E27FC236}">
                <a16:creationId xmlns:a16="http://schemas.microsoft.com/office/drawing/2014/main" id="{BD05FEFE-FD68-4A11-B56D-DB9E5A60F32D}"/>
              </a:ext>
            </a:extLst>
          </p:cNvPr>
          <p:cNvSpPr/>
          <p:nvPr/>
        </p:nvSpPr>
        <p:spPr>
          <a:xfrm>
            <a:off x="273971" y="816783"/>
            <a:ext cx="6744814" cy="461665"/>
          </a:xfrm>
          <a:prstGeom prst="rect">
            <a:avLst/>
          </a:prstGeom>
        </p:spPr>
        <p:txBody>
          <a:bodyPr wrap="square">
            <a:spAutoFit/>
          </a:bodyPr>
          <a:lstStyle/>
          <a:p>
            <a:r>
              <a:rPr lang="en-US" sz="2400" b="1" dirty="0">
                <a:solidFill>
                  <a:srgbClr val="00838B"/>
                </a:solidFill>
                <a:latin typeface="+mj-lt"/>
              </a:rPr>
              <a:t>CTC Survey Background</a:t>
            </a:r>
            <a:r>
              <a:rPr lang="en-US" sz="2400" b="1" dirty="0">
                <a:solidFill>
                  <a:srgbClr val="000000"/>
                </a:solidFill>
                <a:latin typeface="+mj-lt"/>
              </a:rPr>
              <a:t>​</a:t>
            </a:r>
            <a:endParaRPr lang="en-US" sz="2400" b="1" dirty="0">
              <a:latin typeface="+mj-lt"/>
            </a:endParaRPr>
          </a:p>
        </p:txBody>
      </p:sp>
    </p:spTree>
    <p:extLst>
      <p:ext uri="{BB962C8B-B14F-4D97-AF65-F5344CB8AC3E}">
        <p14:creationId xmlns:p14="http://schemas.microsoft.com/office/powerpoint/2010/main" val="3372611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822CDF-842D-45FF-8C90-A439983C9AD5}"/>
              </a:ext>
            </a:extLst>
          </p:cNvPr>
          <p:cNvSpPr>
            <a:spLocks noGrp="1"/>
          </p:cNvSpPr>
          <p:nvPr>
            <p:ph idx="1"/>
          </p:nvPr>
        </p:nvSpPr>
        <p:spPr>
          <a:xfrm>
            <a:off x="537883" y="1398494"/>
            <a:ext cx="10617798" cy="4470600"/>
          </a:xfrm>
        </p:spPr>
        <p:txBody>
          <a:bodyPr/>
          <a:lstStyle/>
          <a:p>
            <a:r>
              <a:rPr lang="en-US" dirty="0"/>
              <a:t>NIDA’s New Health Literacy Lesson Helps Teens Get “Legit” Information</a:t>
            </a:r>
          </a:p>
          <a:p>
            <a:r>
              <a:rPr lang="en-US" dirty="0"/>
              <a:t>NIDA’s new lesson on health literacy, Is This Legit? Accessing Valid and Reliable Health Information, helps educators give teens tools and tips for accessing valid and reliable health information. In this way, teens can separate myth from fact on a range of issues—including substance use—and explore how to spot misinformation. The lesson provides teacher prompts and preparation guidance and includes downloadable student worksheets for printing or completing on a computer.</a:t>
            </a:r>
          </a:p>
          <a:p>
            <a:r>
              <a:rPr lang="en-US" dirty="0">
                <a:hlinkClick r:id="rId3"/>
              </a:rPr>
              <a:t>https://teens.drugabuse.gov/teachers/lessonplans/legit-accessing-valid-and-reliable-health-information</a:t>
            </a:r>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D00606BE-B38C-4634-A8E6-84BEC424D1E6}"/>
              </a:ext>
            </a:extLst>
          </p:cNvPr>
          <p:cNvSpPr>
            <a:spLocks noGrp="1"/>
          </p:cNvSpPr>
          <p:nvPr>
            <p:ph type="dt" sz="half" idx="2"/>
          </p:nvPr>
        </p:nvSpPr>
        <p:spPr/>
        <p:txBody>
          <a:bodyPr/>
          <a:lstStyle/>
          <a:p>
            <a:fld id="{D32C9CBE-BB3D-4D4A-BBA2-C9CC33C12E4A}" type="datetime1">
              <a:rPr lang="en-US" smtClean="0"/>
              <a:t>11/4/2021</a:t>
            </a:fld>
            <a:endParaRPr lang="en-US" dirty="0"/>
          </a:p>
        </p:txBody>
      </p:sp>
      <p:pic>
        <p:nvPicPr>
          <p:cNvPr id="4" name="Picture 3">
            <a:extLst>
              <a:ext uri="{FF2B5EF4-FFF2-40B4-BE49-F238E27FC236}">
                <a16:creationId xmlns:a16="http://schemas.microsoft.com/office/drawing/2014/main" id="{569BF00D-D481-49F0-B17E-6A64CF2A9C71}"/>
              </a:ext>
            </a:extLst>
          </p:cNvPr>
          <p:cNvPicPr>
            <a:picLocks noChangeAspect="1"/>
          </p:cNvPicPr>
          <p:nvPr/>
        </p:nvPicPr>
        <p:blipFill>
          <a:blip r:embed="rId4"/>
          <a:stretch>
            <a:fillRect/>
          </a:stretch>
        </p:blipFill>
        <p:spPr>
          <a:xfrm>
            <a:off x="9079651" y="3915649"/>
            <a:ext cx="2574466" cy="2814322"/>
          </a:xfrm>
          <a:prstGeom prst="rect">
            <a:avLst/>
          </a:prstGeom>
        </p:spPr>
      </p:pic>
      <p:sp>
        <p:nvSpPr>
          <p:cNvPr id="5" name="Rectangle 4">
            <a:extLst>
              <a:ext uri="{FF2B5EF4-FFF2-40B4-BE49-F238E27FC236}">
                <a16:creationId xmlns:a16="http://schemas.microsoft.com/office/drawing/2014/main" id="{504E7216-6C93-48E1-85D0-BF8D3902CFB9}"/>
              </a:ext>
            </a:extLst>
          </p:cNvPr>
          <p:cNvSpPr/>
          <p:nvPr/>
        </p:nvSpPr>
        <p:spPr>
          <a:xfrm>
            <a:off x="400574" y="804240"/>
            <a:ext cx="2104230" cy="400110"/>
          </a:xfrm>
          <a:prstGeom prst="rect">
            <a:avLst/>
          </a:prstGeom>
        </p:spPr>
        <p:txBody>
          <a:bodyPr wrap="none">
            <a:spAutoFit/>
          </a:bodyPr>
          <a:lstStyle/>
          <a:p>
            <a:r>
              <a:rPr lang="en-US" sz="2000" b="1" dirty="0">
                <a:solidFill>
                  <a:srgbClr val="00838B"/>
                </a:solidFill>
              </a:rPr>
              <a:t>Federal Resources</a:t>
            </a:r>
          </a:p>
        </p:txBody>
      </p:sp>
    </p:spTree>
    <p:extLst>
      <p:ext uri="{BB962C8B-B14F-4D97-AF65-F5344CB8AC3E}">
        <p14:creationId xmlns:p14="http://schemas.microsoft.com/office/powerpoint/2010/main" val="3311281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11/4/2021</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5AF2D9-0504-4C5A-8D51-26708D8929D2}"/>
              </a:ext>
            </a:extLst>
          </p:cNvPr>
          <p:cNvSpPr>
            <a:spLocks noGrp="1"/>
          </p:cNvSpPr>
          <p:nvPr>
            <p:ph idx="1"/>
          </p:nvPr>
        </p:nvSpPr>
        <p:spPr/>
        <p:txBody>
          <a:bodyPr/>
          <a:lstStyle/>
          <a:p>
            <a:r>
              <a:rPr lang="en-US" dirty="0"/>
              <a:t> </a:t>
            </a:r>
          </a:p>
        </p:txBody>
      </p:sp>
      <p:sp>
        <p:nvSpPr>
          <p:cNvPr id="2" name="Date Placeholder 1">
            <a:extLst>
              <a:ext uri="{FF2B5EF4-FFF2-40B4-BE49-F238E27FC236}">
                <a16:creationId xmlns:a16="http://schemas.microsoft.com/office/drawing/2014/main" id="{FF67B3E1-ED13-4E05-A813-32D34C53B1C6}"/>
              </a:ext>
            </a:extLst>
          </p:cNvPr>
          <p:cNvSpPr>
            <a:spLocks noGrp="1"/>
          </p:cNvSpPr>
          <p:nvPr>
            <p:ph type="dt" sz="half" idx="2"/>
          </p:nvPr>
        </p:nvSpPr>
        <p:spPr/>
        <p:txBody>
          <a:bodyPr/>
          <a:lstStyle/>
          <a:p>
            <a:fld id="{ED02A1B5-AED9-4ED2-876C-3A6D7FD53219}" type="datetime1">
              <a:rPr lang="en-US" smtClean="0"/>
              <a:t>11/4/2021</a:t>
            </a:fld>
            <a:endParaRPr lang="en-US" dirty="0"/>
          </a:p>
        </p:txBody>
      </p:sp>
      <p:sp>
        <p:nvSpPr>
          <p:cNvPr id="4" name="Rectangle 3">
            <a:extLst>
              <a:ext uri="{FF2B5EF4-FFF2-40B4-BE49-F238E27FC236}">
                <a16:creationId xmlns:a16="http://schemas.microsoft.com/office/drawing/2014/main" id="{5544ED4A-C648-47E4-B0D4-84EE9D8E7873}"/>
              </a:ext>
            </a:extLst>
          </p:cNvPr>
          <p:cNvSpPr/>
          <p:nvPr/>
        </p:nvSpPr>
        <p:spPr>
          <a:xfrm>
            <a:off x="5977217" y="3244334"/>
            <a:ext cx="237566" cy="369332"/>
          </a:xfrm>
          <a:prstGeom prst="rect">
            <a:avLst/>
          </a:prstGeom>
        </p:spPr>
        <p:txBody>
          <a:bodyPr wrap="none">
            <a:spAutoFit/>
          </a:bodyPr>
          <a:lstStyle/>
          <a:p>
            <a:r>
              <a:rPr lang="en-US" dirty="0"/>
              <a:t> </a:t>
            </a:r>
          </a:p>
        </p:txBody>
      </p:sp>
      <p:sp>
        <p:nvSpPr>
          <p:cNvPr id="5" name="Rectangle 4">
            <a:extLst>
              <a:ext uri="{FF2B5EF4-FFF2-40B4-BE49-F238E27FC236}">
                <a16:creationId xmlns:a16="http://schemas.microsoft.com/office/drawing/2014/main" id="{23CBF306-7125-4029-A2E1-A2C238ACA62C}"/>
              </a:ext>
            </a:extLst>
          </p:cNvPr>
          <p:cNvSpPr/>
          <p:nvPr/>
        </p:nvSpPr>
        <p:spPr>
          <a:xfrm>
            <a:off x="209775" y="1312433"/>
            <a:ext cx="11324216" cy="3754874"/>
          </a:xfrm>
          <a:prstGeom prst="rect">
            <a:avLst/>
          </a:prstGeom>
        </p:spPr>
        <p:txBody>
          <a:bodyPr wrap="square">
            <a:spAutoFit/>
          </a:bodyPr>
          <a:lstStyle/>
          <a:p>
            <a:r>
              <a:rPr lang="en-US" sz="2000" dirty="0"/>
              <a:t>Survey can be done online or by pen/paper (online highly recommended).</a:t>
            </a:r>
          </a:p>
          <a:p>
            <a:endParaRPr lang="en-US" sz="2000" dirty="0"/>
          </a:p>
          <a:p>
            <a:r>
              <a:rPr lang="en-US" sz="2000" dirty="0"/>
              <a:t>Parents must give consent for child participation (opt-out form option is recommended).</a:t>
            </a:r>
          </a:p>
          <a:p>
            <a:endParaRPr lang="en-US" sz="2000" dirty="0"/>
          </a:p>
          <a:p>
            <a:r>
              <a:rPr lang="en-US" sz="2000" dirty="0"/>
              <a:t>Student confidentiality will be strictly protected. </a:t>
            </a:r>
          </a:p>
          <a:p>
            <a:endParaRPr lang="en-US" sz="2000" dirty="0"/>
          </a:p>
          <a:p>
            <a:r>
              <a:rPr lang="en-US" sz="2000" dirty="0"/>
              <a:t>Impact on school will be minimal to participate and the benefits to the school and county may be far-reaching.</a:t>
            </a:r>
          </a:p>
          <a:p>
            <a:endParaRPr lang="en-US" sz="2000" dirty="0"/>
          </a:p>
          <a:p>
            <a:r>
              <a:rPr lang="en-US" sz="2000" dirty="0"/>
              <a:t>CTC Survey should help identify county’s greatest substance related issues. </a:t>
            </a:r>
          </a:p>
          <a:p>
            <a:r>
              <a:rPr lang="en-US" sz="2000" dirty="0"/>
              <a:t>Programs and policies can be implemented that will prevent or decrease substance misuse.</a:t>
            </a:r>
          </a:p>
          <a:p>
            <a:endParaRPr lang="en-US" dirty="0"/>
          </a:p>
        </p:txBody>
      </p:sp>
      <p:sp>
        <p:nvSpPr>
          <p:cNvPr id="6" name="Rectangle 5">
            <a:extLst>
              <a:ext uri="{FF2B5EF4-FFF2-40B4-BE49-F238E27FC236}">
                <a16:creationId xmlns:a16="http://schemas.microsoft.com/office/drawing/2014/main" id="{10E69891-9756-490E-BF89-239962381F94}"/>
              </a:ext>
            </a:extLst>
          </p:cNvPr>
          <p:cNvSpPr/>
          <p:nvPr/>
        </p:nvSpPr>
        <p:spPr>
          <a:xfrm>
            <a:off x="209774" y="775392"/>
            <a:ext cx="3032369" cy="461665"/>
          </a:xfrm>
          <a:prstGeom prst="rect">
            <a:avLst/>
          </a:prstGeom>
        </p:spPr>
        <p:txBody>
          <a:bodyPr wrap="none">
            <a:spAutoFit/>
          </a:bodyPr>
          <a:lstStyle/>
          <a:p>
            <a:r>
              <a:rPr lang="en-US" sz="2400" b="1" dirty="0">
                <a:solidFill>
                  <a:srgbClr val="00838B"/>
                </a:solidFill>
                <a:latin typeface="+mj-lt"/>
              </a:rPr>
              <a:t>CTC Survey Background</a:t>
            </a:r>
          </a:p>
        </p:txBody>
      </p:sp>
    </p:spTree>
    <p:extLst>
      <p:ext uri="{BB962C8B-B14F-4D97-AF65-F5344CB8AC3E}">
        <p14:creationId xmlns:p14="http://schemas.microsoft.com/office/powerpoint/2010/main" val="171671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2177DB-0598-41AD-A5FD-2C889C99E8EB}"/>
              </a:ext>
            </a:extLst>
          </p:cNvPr>
          <p:cNvPicPr>
            <a:picLocks noGrp="1" noChangeAspect="1"/>
          </p:cNvPicPr>
          <p:nvPr>
            <p:ph idx="1"/>
          </p:nvPr>
        </p:nvPicPr>
        <p:blipFill>
          <a:blip r:embed="rId2"/>
          <a:stretch>
            <a:fillRect/>
          </a:stretch>
        </p:blipFill>
        <p:spPr>
          <a:xfrm>
            <a:off x="4237469" y="1731981"/>
            <a:ext cx="7314451" cy="4727808"/>
          </a:xfrm>
          <a:prstGeom prst="rect">
            <a:avLst/>
          </a:prstGeom>
        </p:spPr>
      </p:pic>
      <p:sp>
        <p:nvSpPr>
          <p:cNvPr id="3" name="Date Placeholder 2">
            <a:extLst>
              <a:ext uri="{FF2B5EF4-FFF2-40B4-BE49-F238E27FC236}">
                <a16:creationId xmlns:a16="http://schemas.microsoft.com/office/drawing/2014/main" id="{4EABF227-E3C8-43EA-964E-5396E280C55F}"/>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Rectangle 3">
            <a:extLst>
              <a:ext uri="{FF2B5EF4-FFF2-40B4-BE49-F238E27FC236}">
                <a16:creationId xmlns:a16="http://schemas.microsoft.com/office/drawing/2014/main" id="{557FE7DA-78BC-4751-A5C9-18247B02B2DD}"/>
              </a:ext>
            </a:extLst>
          </p:cNvPr>
          <p:cNvSpPr/>
          <p:nvPr/>
        </p:nvSpPr>
        <p:spPr>
          <a:xfrm>
            <a:off x="323516" y="887493"/>
            <a:ext cx="3162084" cy="461665"/>
          </a:xfrm>
          <a:prstGeom prst="rect">
            <a:avLst/>
          </a:prstGeom>
        </p:spPr>
        <p:txBody>
          <a:bodyPr wrap="square">
            <a:spAutoFit/>
          </a:bodyPr>
          <a:lstStyle/>
          <a:p>
            <a:r>
              <a:rPr lang="en-US" sz="2400" b="1" dirty="0">
                <a:solidFill>
                  <a:srgbClr val="00838B"/>
                </a:solidFill>
                <a:latin typeface="+mj-lt"/>
              </a:rPr>
              <a:t>Students Surveyed 2020</a:t>
            </a:r>
            <a:endParaRPr lang="en-US" sz="2400" b="1" dirty="0">
              <a:latin typeface="+mj-lt"/>
            </a:endParaRPr>
          </a:p>
        </p:txBody>
      </p:sp>
      <p:graphicFrame>
        <p:nvGraphicFramePr>
          <p:cNvPr id="6" name="Table 5">
            <a:extLst>
              <a:ext uri="{FF2B5EF4-FFF2-40B4-BE49-F238E27FC236}">
                <a16:creationId xmlns:a16="http://schemas.microsoft.com/office/drawing/2014/main" id="{D2757E5F-8E98-48E4-8F5A-4AEE07649E7A}"/>
              </a:ext>
            </a:extLst>
          </p:cNvPr>
          <p:cNvGraphicFramePr>
            <a:graphicFrameLocks noGrp="1"/>
          </p:cNvGraphicFramePr>
          <p:nvPr>
            <p:extLst>
              <p:ext uri="{D42A27DB-BD31-4B8C-83A1-F6EECF244321}">
                <p14:modId xmlns:p14="http://schemas.microsoft.com/office/powerpoint/2010/main" val="4261746530"/>
              </p:ext>
            </p:extLst>
          </p:nvPr>
        </p:nvGraphicFramePr>
        <p:xfrm>
          <a:off x="892885" y="2320477"/>
          <a:ext cx="2592715" cy="3566160"/>
        </p:xfrm>
        <a:graphic>
          <a:graphicData uri="http://schemas.openxmlformats.org/drawingml/2006/table">
            <a:tbl>
              <a:tblPr firstRow="1" bandRow="1"/>
              <a:tblGrid>
                <a:gridCol w="777483">
                  <a:extLst>
                    <a:ext uri="{9D8B030D-6E8A-4147-A177-3AD203B41FA5}">
                      <a16:colId xmlns:a16="http://schemas.microsoft.com/office/drawing/2014/main" val="2279338257"/>
                    </a:ext>
                  </a:extLst>
                </a:gridCol>
                <a:gridCol w="1815232">
                  <a:extLst>
                    <a:ext uri="{9D8B030D-6E8A-4147-A177-3AD203B41FA5}">
                      <a16:colId xmlns:a16="http://schemas.microsoft.com/office/drawing/2014/main" val="2072790927"/>
                    </a:ext>
                  </a:extLst>
                </a:gridCol>
              </a:tblGrid>
              <a:tr h="365326">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dirty="0"/>
                        <a:t>Grade</a:t>
                      </a: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dirty="0"/>
                        <a:t>Students Surveyed</a:t>
                      </a: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740640215"/>
                  </a:ext>
                </a:extLst>
              </a:tr>
              <a:tr h="3653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6</a:t>
                      </a: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2,992</a:t>
                      </a: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3173787830"/>
                  </a:ext>
                </a:extLst>
              </a:tr>
              <a:tr h="3653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7</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5,805</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91046571"/>
                  </a:ext>
                </a:extLst>
              </a:tr>
              <a:tr h="3653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8</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3,265</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81327159"/>
                  </a:ext>
                </a:extLst>
              </a:tr>
              <a:tr h="3653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9</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9,072</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830328105"/>
                  </a:ext>
                </a:extLst>
              </a:tr>
              <a:tr h="3653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10</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5,514</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3735062245"/>
                  </a:ext>
                </a:extLst>
              </a:tr>
              <a:tr h="3653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11</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6,440</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71217628"/>
                  </a:ext>
                </a:extLst>
              </a:tr>
              <a:tr h="3653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12</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3,105</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3963328784"/>
                  </a:ext>
                </a:extLst>
              </a:tr>
              <a:tr h="3653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Total</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dirty="0"/>
                        <a:t>36,193</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915795443"/>
                  </a:ext>
                </a:extLst>
              </a:tr>
            </a:tbl>
          </a:graphicData>
        </a:graphic>
      </p:graphicFrame>
    </p:spTree>
    <p:extLst>
      <p:ext uri="{BB962C8B-B14F-4D97-AF65-F5344CB8AC3E}">
        <p14:creationId xmlns:p14="http://schemas.microsoft.com/office/powerpoint/2010/main" val="4392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D582E-4860-4B72-8E22-5348D049D23F}"/>
              </a:ext>
            </a:extLst>
          </p:cNvPr>
          <p:cNvSpPr>
            <a:spLocks noGrp="1"/>
          </p:cNvSpPr>
          <p:nvPr>
            <p:ph idx="1"/>
          </p:nvPr>
        </p:nvSpPr>
        <p:spPr>
          <a:xfrm>
            <a:off x="235163" y="1785769"/>
            <a:ext cx="10920518" cy="4083325"/>
          </a:xfrm>
        </p:spPr>
        <p:txBody>
          <a:bodyPr/>
          <a:lstStyle/>
          <a:p>
            <a:pPr>
              <a:buFont typeface="Arial" panose="020B0604020202020204" pitchFamily="34" charset="0"/>
              <a:buChar char="•"/>
            </a:pPr>
            <a:r>
              <a:rPr lang="en-US" dirty="0"/>
              <a:t>The focus of the survey content is on behaviors that can result in injury and/or impede positive development among the youth.</a:t>
            </a:r>
          </a:p>
          <a:p>
            <a:pPr>
              <a:buFont typeface="Arial" panose="020B0604020202020204" pitchFamily="34" charset="0"/>
              <a:buChar char="•"/>
            </a:pPr>
            <a:endParaRPr lang="en-US" dirty="0"/>
          </a:p>
          <a:p>
            <a:pPr lvl="1">
              <a:buFont typeface="Arial" panose="020B0604020202020204" pitchFamily="34" charset="0"/>
              <a:buChar char="•"/>
            </a:pPr>
            <a:r>
              <a:rPr lang="en-US" sz="2000" dirty="0"/>
              <a:t>89 item survey with topics ranging from:</a:t>
            </a:r>
          </a:p>
          <a:p>
            <a:pPr lvl="2">
              <a:buFont typeface="Arial" panose="020B0604020202020204" pitchFamily="34" charset="0"/>
              <a:buChar char="•"/>
            </a:pPr>
            <a:r>
              <a:rPr lang="en-US" sz="2000" dirty="0"/>
              <a:t>Demographics</a:t>
            </a:r>
          </a:p>
          <a:p>
            <a:pPr lvl="2">
              <a:buFont typeface="Arial" panose="020B0604020202020204" pitchFamily="34" charset="0"/>
              <a:buChar char="•"/>
            </a:pPr>
            <a:r>
              <a:rPr lang="en-US" sz="2000" dirty="0"/>
              <a:t>Current and lifetime use of various substances such as: tobacco, alcohol, marijuana along with other drugs </a:t>
            </a:r>
          </a:p>
          <a:p>
            <a:pPr lvl="2">
              <a:buFont typeface="Arial" panose="020B0604020202020204" pitchFamily="34" charset="0"/>
              <a:buChar char="•"/>
            </a:pPr>
            <a:r>
              <a:rPr lang="en-US" sz="2000" dirty="0"/>
              <a:t>Access/sources of substances</a:t>
            </a:r>
          </a:p>
          <a:p>
            <a:pPr lvl="2">
              <a:buFont typeface="Arial" panose="020B0604020202020204" pitchFamily="34" charset="0"/>
              <a:buChar char="•"/>
            </a:pPr>
            <a:r>
              <a:rPr lang="en-US" sz="2000" dirty="0"/>
              <a:t>Perceived peer and parental attitudes/risk perceptions/disapproval of use</a:t>
            </a:r>
          </a:p>
          <a:p>
            <a:pPr lvl="2">
              <a:buFont typeface="Arial" panose="020B0604020202020204" pitchFamily="34" charset="0"/>
              <a:buChar char="•"/>
            </a:pPr>
            <a:r>
              <a:rPr lang="en-US" sz="2000" dirty="0"/>
              <a:t>Risk behaviors</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3" name="Date Placeholder 2">
            <a:extLst>
              <a:ext uri="{FF2B5EF4-FFF2-40B4-BE49-F238E27FC236}">
                <a16:creationId xmlns:a16="http://schemas.microsoft.com/office/drawing/2014/main" id="{CD589165-B1F3-4B8C-967A-AC57FF027362}"/>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Rectangle 3">
            <a:extLst>
              <a:ext uri="{FF2B5EF4-FFF2-40B4-BE49-F238E27FC236}">
                <a16:creationId xmlns:a16="http://schemas.microsoft.com/office/drawing/2014/main" id="{76FC6DC1-3738-4826-9F3F-84FD0A3303A8}"/>
              </a:ext>
            </a:extLst>
          </p:cNvPr>
          <p:cNvSpPr/>
          <p:nvPr/>
        </p:nvSpPr>
        <p:spPr>
          <a:xfrm>
            <a:off x="235162" y="962651"/>
            <a:ext cx="5425075" cy="461665"/>
          </a:xfrm>
          <a:prstGeom prst="rect">
            <a:avLst/>
          </a:prstGeom>
        </p:spPr>
        <p:txBody>
          <a:bodyPr wrap="none">
            <a:spAutoFit/>
          </a:bodyPr>
          <a:lstStyle/>
          <a:p>
            <a:r>
              <a:rPr lang="en-US" sz="2400" b="1" dirty="0">
                <a:solidFill>
                  <a:srgbClr val="00838B"/>
                </a:solidFill>
                <a:latin typeface="+mj-lt"/>
              </a:rPr>
              <a:t>CTC Survey Contents &amp; Data Confidentiality</a:t>
            </a:r>
            <a:endParaRPr lang="en-US" sz="2400" dirty="0">
              <a:latin typeface="+mj-lt"/>
            </a:endParaRPr>
          </a:p>
        </p:txBody>
      </p:sp>
    </p:spTree>
    <p:extLst>
      <p:ext uri="{BB962C8B-B14F-4D97-AF65-F5344CB8AC3E}">
        <p14:creationId xmlns:p14="http://schemas.microsoft.com/office/powerpoint/2010/main" val="66051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51504-31A0-4C19-833E-07C7D0553D65}"/>
              </a:ext>
            </a:extLst>
          </p:cNvPr>
          <p:cNvSpPr>
            <a:spLocks noGrp="1"/>
          </p:cNvSpPr>
          <p:nvPr>
            <p:ph idx="1"/>
          </p:nvPr>
        </p:nvSpPr>
        <p:spPr>
          <a:xfrm>
            <a:off x="373685" y="1796527"/>
            <a:ext cx="10781996" cy="4072567"/>
          </a:xfrm>
        </p:spPr>
        <p:txBody>
          <a:bodyPr/>
          <a:lstStyle/>
          <a:p>
            <a:pPr marL="285750" indent="-285750">
              <a:buFont typeface="Arial" panose="020B0604020202020204" pitchFamily="34" charset="0"/>
              <a:buChar char="•"/>
            </a:pPr>
            <a:r>
              <a:rPr lang="en-US" dirty="0"/>
              <a:t>Who will have access to what type of data:</a:t>
            </a:r>
          </a:p>
          <a:p>
            <a:pPr marL="742950" lvl="1" indent="-285750">
              <a:buFont typeface="Arial" panose="020B0604020202020204" pitchFamily="34" charset="0"/>
              <a:buChar char="•"/>
            </a:pPr>
            <a:r>
              <a:rPr lang="en-US" sz="2000" dirty="0"/>
              <a:t>Each school will have access to their respective data on request.</a:t>
            </a:r>
          </a:p>
          <a:p>
            <a:pPr marL="742950" lvl="1" indent="-285750">
              <a:buFont typeface="Arial" panose="020B0604020202020204" pitchFamily="34" charset="0"/>
              <a:buChar char="•"/>
            </a:pPr>
            <a:r>
              <a:rPr lang="en-US" sz="2000" dirty="0"/>
              <a:t>County Drug Authority will also have access to local survey results.</a:t>
            </a:r>
          </a:p>
          <a:p>
            <a:pPr marL="742950" lvl="1" indent="-285750">
              <a:buFont typeface="Arial" panose="020B0604020202020204" pitchFamily="34" charset="0"/>
              <a:buChar char="•"/>
            </a:pPr>
            <a:r>
              <a:rPr lang="en-US" sz="2000" dirty="0"/>
              <a:t>DAODAS will have access to all collected data for the purpose of state level analyses and generate county reports (without any identifiers).</a:t>
            </a:r>
          </a:p>
          <a:p>
            <a:pPr lvl="1"/>
            <a:endParaRPr lang="en-US" sz="2000" dirty="0"/>
          </a:p>
          <a:p>
            <a:pPr marL="285750" indent="-285750">
              <a:buFont typeface="Arial" panose="020B0604020202020204" pitchFamily="34" charset="0"/>
              <a:buChar char="•"/>
            </a:pPr>
            <a:r>
              <a:rPr lang="en-US" dirty="0"/>
              <a:t>Results can be used for a variety of purposes:</a:t>
            </a:r>
          </a:p>
          <a:p>
            <a:pPr lvl="1">
              <a:buFont typeface="Arial" panose="020B0604020202020204" pitchFamily="34" charset="0"/>
              <a:buChar char="•"/>
            </a:pPr>
            <a:r>
              <a:rPr lang="en-US" sz="2000" dirty="0"/>
              <a:t>Future academic and extracurricular planning</a:t>
            </a:r>
          </a:p>
          <a:p>
            <a:pPr lvl="1">
              <a:buFont typeface="Arial" panose="020B0604020202020204" pitchFamily="34" charset="0"/>
              <a:buChar char="•"/>
            </a:pPr>
            <a:r>
              <a:rPr lang="en-US" sz="2000" dirty="0"/>
              <a:t>Policy agenda structuring (e.g., school district policies)</a:t>
            </a:r>
          </a:p>
          <a:p>
            <a:pPr lvl="1">
              <a:buFont typeface="Arial" panose="020B0604020202020204" pitchFamily="34" charset="0"/>
              <a:buChar char="•"/>
            </a:pPr>
            <a:r>
              <a:rPr lang="en-US" sz="2000" dirty="0"/>
              <a:t>Grant writing to introduce new policies, programs and solutions to  help students improve their health</a:t>
            </a:r>
          </a:p>
          <a:p>
            <a:endParaRPr lang="en-US" dirty="0"/>
          </a:p>
        </p:txBody>
      </p:sp>
      <p:sp>
        <p:nvSpPr>
          <p:cNvPr id="3" name="Date Placeholder 2">
            <a:extLst>
              <a:ext uri="{FF2B5EF4-FFF2-40B4-BE49-F238E27FC236}">
                <a16:creationId xmlns:a16="http://schemas.microsoft.com/office/drawing/2014/main" id="{7E49609B-EE50-42B6-B03E-8A3EC292CA66}"/>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5" name="Rectangle 4">
            <a:extLst>
              <a:ext uri="{FF2B5EF4-FFF2-40B4-BE49-F238E27FC236}">
                <a16:creationId xmlns:a16="http://schemas.microsoft.com/office/drawing/2014/main" id="{EEA4AB5C-522B-4EC3-A07D-1FE63471457A}"/>
              </a:ext>
            </a:extLst>
          </p:cNvPr>
          <p:cNvSpPr/>
          <p:nvPr/>
        </p:nvSpPr>
        <p:spPr>
          <a:xfrm>
            <a:off x="373684" y="988906"/>
            <a:ext cx="4151393" cy="461665"/>
          </a:xfrm>
          <a:prstGeom prst="rect">
            <a:avLst/>
          </a:prstGeom>
        </p:spPr>
        <p:txBody>
          <a:bodyPr wrap="none">
            <a:spAutoFit/>
          </a:bodyPr>
          <a:lstStyle/>
          <a:p>
            <a:r>
              <a:rPr lang="en-US" sz="2400" b="1" dirty="0">
                <a:solidFill>
                  <a:srgbClr val="00838B"/>
                </a:solidFill>
                <a:latin typeface="+mj-lt"/>
              </a:rPr>
              <a:t>CTC Survey Access &amp; Use of Data</a:t>
            </a:r>
            <a:endParaRPr lang="en-US" sz="2400" dirty="0">
              <a:latin typeface="+mj-lt"/>
            </a:endParaRPr>
          </a:p>
        </p:txBody>
      </p:sp>
    </p:spTree>
    <p:extLst>
      <p:ext uri="{BB962C8B-B14F-4D97-AF65-F5344CB8AC3E}">
        <p14:creationId xmlns:p14="http://schemas.microsoft.com/office/powerpoint/2010/main" val="87763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0BDB3B-ACB4-4094-BCFB-E42D688E570C}"/>
              </a:ext>
            </a:extLst>
          </p:cNvPr>
          <p:cNvSpPr>
            <a:spLocks noGrp="1"/>
          </p:cNvSpPr>
          <p:nvPr>
            <p:ph idx="1"/>
          </p:nvPr>
        </p:nvSpPr>
        <p:spPr>
          <a:xfrm>
            <a:off x="329901" y="1301445"/>
            <a:ext cx="11532197" cy="5521071"/>
          </a:xfrm>
        </p:spPr>
        <p:txBody>
          <a:bodyPr/>
          <a:lstStyle/>
          <a:p>
            <a:pPr marL="228600" lvl="0" indent="-228600">
              <a:spcBef>
                <a:spcPts val="1000"/>
              </a:spcBef>
              <a:spcAft>
                <a:spcPts val="0"/>
              </a:spcAft>
              <a:buClrTx/>
              <a:buSzTx/>
              <a:buFont typeface="Arial" panose="020B0604020202020204" pitchFamily="34" charset="0"/>
              <a:buChar char="•"/>
            </a:pPr>
            <a:r>
              <a:rPr lang="en-US" sz="2200" dirty="0">
                <a:solidFill>
                  <a:prstClr val="black"/>
                </a:solidFill>
              </a:rPr>
              <a:t>SC CTC Survey administration dates are February 14 – March 18, 2022 (</a:t>
            </a:r>
            <a:r>
              <a:rPr lang="en-US" sz="2200" i="1" dirty="0">
                <a:solidFill>
                  <a:prstClr val="black"/>
                </a:solidFill>
              </a:rPr>
              <a:t>tentative</a:t>
            </a:r>
            <a:r>
              <a:rPr lang="en-US" sz="2200" dirty="0">
                <a:solidFill>
                  <a:prstClr val="black"/>
                </a:solidFill>
              </a:rPr>
              <a:t>). </a:t>
            </a:r>
          </a:p>
          <a:p>
            <a:pPr marL="228600" lvl="0" indent="-228600">
              <a:spcBef>
                <a:spcPts val="1000"/>
              </a:spcBef>
              <a:spcAft>
                <a:spcPts val="0"/>
              </a:spcAft>
              <a:buClrTx/>
              <a:buSzTx/>
              <a:buFont typeface="Arial" panose="020B0604020202020204" pitchFamily="34" charset="0"/>
              <a:buChar char="•"/>
            </a:pPr>
            <a:r>
              <a:rPr lang="en-US" sz="2200" dirty="0">
                <a:solidFill>
                  <a:prstClr val="black"/>
                </a:solidFill>
              </a:rPr>
              <a:t>Schools will have the opportunity to add up to four locally determined questions to their survey.</a:t>
            </a:r>
          </a:p>
          <a:p>
            <a:pPr marL="685800" lvl="1" indent="-228600">
              <a:spcBef>
                <a:spcPts val="500"/>
              </a:spcBef>
              <a:spcAft>
                <a:spcPts val="0"/>
              </a:spcAft>
              <a:buClrTx/>
              <a:buFont typeface="Arial" panose="020B0604020202020204" pitchFamily="34" charset="0"/>
              <a:buChar char="•"/>
            </a:pPr>
            <a:r>
              <a:rPr lang="en-US" dirty="0">
                <a:solidFill>
                  <a:prstClr val="black"/>
                </a:solidFill>
              </a:rPr>
              <a:t>Additional questions must be submitted to DAODAS by December 3</a:t>
            </a:r>
            <a:r>
              <a:rPr lang="en-US" baseline="30000" dirty="0">
                <a:solidFill>
                  <a:prstClr val="black"/>
                </a:solidFill>
              </a:rPr>
              <a:t>rd</a:t>
            </a:r>
            <a:r>
              <a:rPr lang="en-US" dirty="0">
                <a:solidFill>
                  <a:prstClr val="black"/>
                </a:solidFill>
              </a:rPr>
              <a:t>, 2021</a:t>
            </a:r>
          </a:p>
          <a:p>
            <a:pPr marL="228600" lvl="0" indent="-228600">
              <a:spcBef>
                <a:spcPts val="1000"/>
              </a:spcBef>
              <a:spcAft>
                <a:spcPts val="0"/>
              </a:spcAft>
              <a:buClrTx/>
              <a:buSzTx/>
              <a:buFont typeface="Arial" panose="020B0604020202020204" pitchFamily="34" charset="0"/>
              <a:buChar char="•"/>
            </a:pPr>
            <a:r>
              <a:rPr lang="en-US" sz="2200" dirty="0">
                <a:solidFill>
                  <a:prstClr val="black"/>
                </a:solidFill>
              </a:rPr>
              <a:t>Training and technical assistance will be available.</a:t>
            </a:r>
          </a:p>
          <a:p>
            <a:pPr marL="228600" lvl="0" indent="-228600">
              <a:spcBef>
                <a:spcPts val="1000"/>
              </a:spcBef>
              <a:spcAft>
                <a:spcPts val="0"/>
              </a:spcAft>
              <a:buClrTx/>
              <a:buSzTx/>
              <a:buFont typeface="Arial" panose="020B0604020202020204" pitchFamily="34" charset="0"/>
              <a:buChar char="•"/>
            </a:pPr>
            <a:r>
              <a:rPr lang="en-US" sz="2200" dirty="0">
                <a:solidFill>
                  <a:prstClr val="black"/>
                </a:solidFill>
              </a:rPr>
              <a:t>DAODAS will be the sole fiscal agent of the 2022 SC CTC Survey, and will issue payment to the survey vendor for survey administration.</a:t>
            </a:r>
          </a:p>
          <a:p>
            <a:pPr marL="0" lvl="0" indent="0">
              <a:spcBef>
                <a:spcPts val="1000"/>
              </a:spcBef>
              <a:spcAft>
                <a:spcPts val="0"/>
              </a:spcAft>
              <a:buClrTx/>
              <a:buSzTx/>
              <a:buNone/>
            </a:pPr>
            <a:endParaRPr lang="en-US" sz="2200" dirty="0">
              <a:solidFill>
                <a:prstClr val="black"/>
              </a:solidFill>
            </a:endParaRPr>
          </a:p>
          <a:p>
            <a:pPr lvl="0"/>
            <a:r>
              <a:rPr lang="en-US" dirty="0"/>
              <a:t>The number of schools that are recommended to participate depends on the size of the district. School districts with:</a:t>
            </a:r>
          </a:p>
          <a:p>
            <a:pPr lvl="1"/>
            <a:r>
              <a:rPr lang="en-US" sz="2000" dirty="0"/>
              <a:t>1-3 schools must administer the survey in </a:t>
            </a:r>
            <a:r>
              <a:rPr lang="en-US" sz="2000" i="1" dirty="0"/>
              <a:t>at least</a:t>
            </a:r>
            <a:r>
              <a:rPr lang="en-US" sz="2000" dirty="0"/>
              <a:t> 1 school.</a:t>
            </a:r>
          </a:p>
          <a:p>
            <a:pPr lvl="1"/>
            <a:r>
              <a:rPr lang="en-US" sz="2000" dirty="0"/>
              <a:t>4-6 must administer the survey in </a:t>
            </a:r>
            <a:r>
              <a:rPr lang="en-US" sz="2000" i="1" dirty="0"/>
              <a:t>at least</a:t>
            </a:r>
            <a:r>
              <a:rPr lang="en-US" sz="2000" dirty="0"/>
              <a:t> 3.</a:t>
            </a:r>
          </a:p>
          <a:p>
            <a:pPr lvl="1"/>
            <a:r>
              <a:rPr lang="en-US" sz="2000" dirty="0"/>
              <a:t>7-9 must administer the survey in </a:t>
            </a:r>
            <a:r>
              <a:rPr lang="en-US" sz="2000" i="1" dirty="0"/>
              <a:t>at least</a:t>
            </a:r>
            <a:r>
              <a:rPr lang="en-US" sz="2000" dirty="0"/>
              <a:t> 5.</a:t>
            </a:r>
          </a:p>
          <a:p>
            <a:pPr lvl="1"/>
            <a:r>
              <a:rPr lang="en-US" sz="2000" dirty="0"/>
              <a:t>10-12 must administer the survey in </a:t>
            </a:r>
            <a:r>
              <a:rPr lang="en-US" sz="2000" i="1" dirty="0"/>
              <a:t>at least</a:t>
            </a:r>
            <a:r>
              <a:rPr lang="en-US" sz="2000" dirty="0"/>
              <a:t> 6.</a:t>
            </a:r>
          </a:p>
          <a:p>
            <a:pPr lvl="1"/>
            <a:r>
              <a:rPr lang="en-US" sz="2000" dirty="0"/>
              <a:t>more than 12 HS must administer the survey in </a:t>
            </a:r>
            <a:r>
              <a:rPr lang="en-US" sz="2000" i="1" dirty="0"/>
              <a:t>at least</a:t>
            </a:r>
            <a:r>
              <a:rPr lang="en-US" sz="2000" dirty="0"/>
              <a:t> 8.</a:t>
            </a:r>
          </a:p>
          <a:p>
            <a:endParaRPr lang="en-US" dirty="0"/>
          </a:p>
        </p:txBody>
      </p:sp>
      <p:sp>
        <p:nvSpPr>
          <p:cNvPr id="3" name="Date Placeholder 2">
            <a:extLst>
              <a:ext uri="{FF2B5EF4-FFF2-40B4-BE49-F238E27FC236}">
                <a16:creationId xmlns:a16="http://schemas.microsoft.com/office/drawing/2014/main" id="{D4DB11A6-EC67-4478-9646-F89DCB1A6A99}"/>
              </a:ext>
            </a:extLst>
          </p:cNvPr>
          <p:cNvSpPr>
            <a:spLocks noGrp="1"/>
          </p:cNvSpPr>
          <p:nvPr>
            <p:ph type="dt" sz="half" idx="2"/>
          </p:nvPr>
        </p:nvSpPr>
        <p:spPr/>
        <p:txBody>
          <a:bodyPr/>
          <a:lstStyle/>
          <a:p>
            <a:fld id="{D32C9CBE-BB3D-4D4A-BBA2-C9CC33C12E4A}" type="datetime1">
              <a:rPr lang="en-US" smtClean="0"/>
              <a:t>11/4/2021</a:t>
            </a:fld>
            <a:endParaRPr lang="en-US" dirty="0"/>
          </a:p>
        </p:txBody>
      </p:sp>
      <p:sp>
        <p:nvSpPr>
          <p:cNvPr id="4" name="Rectangle 3">
            <a:extLst>
              <a:ext uri="{FF2B5EF4-FFF2-40B4-BE49-F238E27FC236}">
                <a16:creationId xmlns:a16="http://schemas.microsoft.com/office/drawing/2014/main" id="{4FA25FDA-B4E1-40D1-B7D2-8F3D50C02D64}"/>
              </a:ext>
            </a:extLst>
          </p:cNvPr>
          <p:cNvSpPr/>
          <p:nvPr/>
        </p:nvSpPr>
        <p:spPr>
          <a:xfrm>
            <a:off x="329901" y="839780"/>
            <a:ext cx="1812664" cy="461665"/>
          </a:xfrm>
          <a:prstGeom prst="rect">
            <a:avLst/>
          </a:prstGeom>
        </p:spPr>
        <p:txBody>
          <a:bodyPr wrap="square">
            <a:spAutoFit/>
          </a:bodyPr>
          <a:lstStyle/>
          <a:p>
            <a:r>
              <a:rPr lang="en-US" sz="2400" b="1" dirty="0">
                <a:solidFill>
                  <a:srgbClr val="00838B"/>
                </a:solidFill>
              </a:rPr>
              <a:t>CTC Survey </a:t>
            </a:r>
            <a:endParaRPr lang="en-US" sz="2400" dirty="0"/>
          </a:p>
        </p:txBody>
      </p:sp>
    </p:spTree>
    <p:extLst>
      <p:ext uri="{BB962C8B-B14F-4D97-AF65-F5344CB8AC3E}">
        <p14:creationId xmlns:p14="http://schemas.microsoft.com/office/powerpoint/2010/main" val="2674429650"/>
      </p:ext>
    </p:extLst>
  </p:cSld>
  <p:clrMapOvr>
    <a:masterClrMapping/>
  </p:clrMapOvr>
</p:sld>
</file>

<file path=ppt/theme/theme1.xml><?xml version="1.0" encoding="utf-8"?>
<a:theme xmlns:a="http://schemas.openxmlformats.org/drawingml/2006/main" name="DAODAS Master">
  <a:themeElements>
    <a:clrScheme name="SC DAODAS">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 WIDE (1)</Template>
  <TotalTime>2877</TotalTime>
  <Words>3508</Words>
  <Application>Microsoft Office PowerPoint</Application>
  <PresentationFormat>Widescreen</PresentationFormat>
  <Paragraphs>374</Paragraphs>
  <Slides>41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avenir-lt-w01_35-light1475496</vt:lpstr>
      <vt:lpstr>Calibri</vt:lpstr>
      <vt:lpstr>Calibri Light</vt:lpstr>
      <vt:lpstr>Impact</vt:lpstr>
      <vt:lpstr>proxima-n-w01-reg</vt:lpstr>
      <vt:lpstr>Tahoma</vt:lpstr>
      <vt:lpstr>Times New Roman</vt:lpstr>
      <vt:lpstr>Wingdings</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Crystal</dc:creator>
  <cp:lastModifiedBy>Nienhius, Michelle</cp:lastModifiedBy>
  <cp:revision>135</cp:revision>
  <cp:lastPrinted>2017-09-26T18:18:36Z</cp:lastPrinted>
  <dcterms:created xsi:type="dcterms:W3CDTF">2020-10-27T12:56:28Z</dcterms:created>
  <dcterms:modified xsi:type="dcterms:W3CDTF">2021-11-04T20:03:49Z</dcterms:modified>
</cp:coreProperties>
</file>